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1" r:id="rId2"/>
    <p:sldId id="262" r:id="rId3"/>
  </p:sldIdLst>
  <p:sldSz cx="6858000" cy="9144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0904"/>
    <a:srgbClr val="DCF0C6"/>
    <a:srgbClr val="CCFFFF"/>
    <a:srgbClr val="DC9E9C"/>
    <a:srgbClr val="0594FF"/>
    <a:srgbClr val="FFFFCC"/>
    <a:srgbClr val="FFDDFF"/>
    <a:srgbClr val="FFCCFF"/>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877" autoAdjust="0"/>
    <p:restoredTop sz="96031" autoAdjust="0"/>
  </p:normalViewPr>
  <p:slideViewPr>
    <p:cSldViewPr snapToGrid="0">
      <p:cViewPr varScale="1">
        <p:scale>
          <a:sx n="80" d="100"/>
          <a:sy n="80" d="100"/>
        </p:scale>
        <p:origin x="2304" y="108"/>
      </p:cViewPr>
      <p:guideLst>
        <p:guide orient="horz" pos="2880"/>
        <p:guide pos="216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18621" cy="495131"/>
          </a:xfrm>
          <a:prstGeom prst="rect">
            <a:avLst/>
          </a:prstGeom>
        </p:spPr>
        <p:txBody>
          <a:bodyPr vert="horz" lIns="90681" tIns="45341" rIns="90681" bIns="453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1"/>
            <a:ext cx="2918621" cy="495131"/>
          </a:xfrm>
          <a:prstGeom prst="rect">
            <a:avLst/>
          </a:prstGeom>
        </p:spPr>
        <p:txBody>
          <a:bodyPr vert="horz" lIns="90681" tIns="45341" rIns="90681" bIns="45341" rtlCol="0"/>
          <a:lstStyle>
            <a:lvl1pPr algn="r">
              <a:defRPr sz="1200"/>
            </a:lvl1pPr>
          </a:lstStyle>
          <a:p>
            <a:fld id="{3148E06C-D739-48CE-B9B4-29F562A07294}" type="datetimeFigureOut">
              <a:rPr kumimoji="1" lang="ja-JP" altLang="en-US" smtClean="0"/>
              <a:t>2021/5/7</a:t>
            </a:fld>
            <a:endParaRPr kumimoji="1" lang="ja-JP" altLang="en-US"/>
          </a:p>
        </p:txBody>
      </p:sp>
      <p:sp>
        <p:nvSpPr>
          <p:cNvPr id="4" name="スライド イメージ プレースホルダー 3"/>
          <p:cNvSpPr>
            <a:spLocks noGrp="1" noRot="1" noChangeAspect="1"/>
          </p:cNvSpPr>
          <p:nvPr>
            <p:ph type="sldImg" idx="2"/>
          </p:nvPr>
        </p:nvSpPr>
        <p:spPr>
          <a:xfrm>
            <a:off x="2119313" y="1235075"/>
            <a:ext cx="2497137" cy="3332163"/>
          </a:xfrm>
          <a:prstGeom prst="rect">
            <a:avLst/>
          </a:prstGeom>
          <a:noFill/>
          <a:ln w="12700">
            <a:solidFill>
              <a:prstClr val="black"/>
            </a:solidFill>
          </a:ln>
        </p:spPr>
        <p:txBody>
          <a:bodyPr vert="horz" lIns="90681" tIns="45341" rIns="90681" bIns="45341" rtlCol="0" anchor="ctr"/>
          <a:lstStyle/>
          <a:p>
            <a:endParaRPr lang="ja-JP" altLang="en-US"/>
          </a:p>
        </p:txBody>
      </p:sp>
      <p:sp>
        <p:nvSpPr>
          <p:cNvPr id="5" name="ノート プレースホルダー 4"/>
          <p:cNvSpPr>
            <a:spLocks noGrp="1"/>
          </p:cNvSpPr>
          <p:nvPr>
            <p:ph type="body" sz="quarter" idx="3"/>
          </p:nvPr>
        </p:nvSpPr>
        <p:spPr>
          <a:xfrm>
            <a:off x="673891" y="4751052"/>
            <a:ext cx="5387982" cy="3886937"/>
          </a:xfrm>
          <a:prstGeom prst="rect">
            <a:avLst/>
          </a:prstGeom>
        </p:spPr>
        <p:txBody>
          <a:bodyPr vert="horz" lIns="90681" tIns="45341" rIns="90681" bIns="453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7532"/>
            <a:ext cx="2918621" cy="495131"/>
          </a:xfrm>
          <a:prstGeom prst="rect">
            <a:avLst/>
          </a:prstGeom>
        </p:spPr>
        <p:txBody>
          <a:bodyPr vert="horz" lIns="90681" tIns="45341" rIns="90681" bIns="453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7532"/>
            <a:ext cx="2918621" cy="495131"/>
          </a:xfrm>
          <a:prstGeom prst="rect">
            <a:avLst/>
          </a:prstGeom>
        </p:spPr>
        <p:txBody>
          <a:bodyPr vert="horz" lIns="90681" tIns="45341" rIns="90681" bIns="45341" rtlCol="0" anchor="b"/>
          <a:lstStyle>
            <a:lvl1pPr algn="r">
              <a:defRPr sz="1200"/>
            </a:lvl1pPr>
          </a:lstStyle>
          <a:p>
            <a:fld id="{D77E4CFE-7413-4586-B2C6-300E5D3F4E65}" type="slidenum">
              <a:rPr kumimoji="1" lang="ja-JP" altLang="en-US" smtClean="0"/>
              <a:t>‹#›</a:t>
            </a:fld>
            <a:endParaRPr kumimoji="1" lang="ja-JP" altLang="en-US"/>
          </a:p>
        </p:txBody>
      </p:sp>
    </p:spTree>
    <p:extLst>
      <p:ext uri="{BB962C8B-B14F-4D97-AF65-F5344CB8AC3E}">
        <p14:creationId xmlns:p14="http://schemas.microsoft.com/office/powerpoint/2010/main" val="34246226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9"/>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17757255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204128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2"/>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488952"/>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3481565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1116464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3692"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9"/>
            <a:ext cx="5829300" cy="2000249"/>
          </a:xfrm>
        </p:spPr>
        <p:txBody>
          <a:bodyPr anchor="b"/>
          <a:lstStyle>
            <a:lvl1pPr marL="0" indent="0">
              <a:buNone/>
              <a:defRPr sz="1846">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554793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7" y="2844801"/>
            <a:ext cx="2257425" cy="8045451"/>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2" y="2844801"/>
            <a:ext cx="2257425" cy="8045451"/>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853723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8"/>
            <a:ext cx="3030141" cy="853016"/>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1" y="2046818"/>
            <a:ext cx="3031331" cy="853016"/>
          </a:xfrm>
        </p:spPr>
        <p:txBody>
          <a:bodyPr anchor="b"/>
          <a:lstStyle>
            <a:lvl1pPr marL="0" indent="0">
              <a:buNone/>
              <a:defRPr sz="2215" b="1"/>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1" y="2899833"/>
            <a:ext cx="3031331" cy="5268384"/>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4083702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1249034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73888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2" y="364068"/>
            <a:ext cx="2256235" cy="1549400"/>
          </a:xfrm>
        </p:spPr>
        <p:txBody>
          <a:bodyPr anchor="b"/>
          <a:lstStyle>
            <a:lvl1pPr algn="l">
              <a:defRPr sz="1846"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9" y="364068"/>
            <a:ext cx="3833813" cy="7804151"/>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2" y="1913467"/>
            <a:ext cx="2256235" cy="6254751"/>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2014442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1"/>
            <a:ext cx="4114800" cy="755651"/>
          </a:xfrm>
        </p:spPr>
        <p:txBody>
          <a:bodyPr anchor="b"/>
          <a:lstStyle>
            <a:lvl1pPr algn="l">
              <a:defRPr sz="1846"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2954"/>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endParaRPr kumimoji="1" lang="ja-JP" altLang="en-US"/>
          </a:p>
        </p:txBody>
      </p:sp>
      <p:sp>
        <p:nvSpPr>
          <p:cNvPr id="4" name="テキスト プレースホルダー 3"/>
          <p:cNvSpPr>
            <a:spLocks noGrp="1"/>
          </p:cNvSpPr>
          <p:nvPr>
            <p:ph type="body" sz="half" idx="2"/>
          </p:nvPr>
        </p:nvSpPr>
        <p:spPr>
          <a:xfrm>
            <a:off x="1344216" y="7156452"/>
            <a:ext cx="4114800" cy="1073149"/>
          </a:xfrm>
        </p:spPr>
        <p:txBody>
          <a:bodyPr/>
          <a:lstStyle>
            <a:lvl1pPr marL="0" indent="0">
              <a:buNone/>
              <a:defRPr sz="1292"/>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94011C-F3ED-7F45-98E2-825249702BE6}" type="datetimeFigureOut">
              <a:rPr kumimoji="1" lang="ja-JP" altLang="en-US" smtClean="0"/>
              <a:t>2021/5/7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218065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2"/>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5"/>
            <a:ext cx="1600200" cy="486833"/>
          </a:xfrm>
          <a:prstGeom prst="rect">
            <a:avLst/>
          </a:prstGeom>
        </p:spPr>
        <p:txBody>
          <a:bodyPr vert="horz" lIns="91440" tIns="45720" rIns="91440" bIns="45720" rtlCol="0" anchor="ctr"/>
          <a:lstStyle>
            <a:lvl1pPr algn="l">
              <a:defRPr sz="1108">
                <a:solidFill>
                  <a:schemeClr val="tx1">
                    <a:tint val="75000"/>
                  </a:schemeClr>
                </a:solidFill>
              </a:defRPr>
            </a:lvl1pPr>
          </a:lstStyle>
          <a:p>
            <a:fld id="{9094011C-F3ED-7F45-98E2-825249702BE6}" type="datetimeFigureOut">
              <a:rPr kumimoji="1" lang="ja-JP" altLang="en-US" smtClean="0"/>
              <a:t>2021/5/7</a:t>
            </a:fld>
            <a:endParaRPr kumimoji="1" lang="ja-JP" altLang="en-US"/>
          </a:p>
        </p:txBody>
      </p:sp>
      <p:sp>
        <p:nvSpPr>
          <p:cNvPr id="5" name="フッター プレースホルダー 4"/>
          <p:cNvSpPr>
            <a:spLocks noGrp="1"/>
          </p:cNvSpPr>
          <p:nvPr>
            <p:ph type="ftr" sz="quarter" idx="3"/>
          </p:nvPr>
        </p:nvSpPr>
        <p:spPr>
          <a:xfrm>
            <a:off x="2343150" y="8475135"/>
            <a:ext cx="2171700" cy="486833"/>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5"/>
            <a:ext cx="1600200" cy="486833"/>
          </a:xfrm>
          <a:prstGeom prst="rect">
            <a:avLst/>
          </a:prstGeom>
        </p:spPr>
        <p:txBody>
          <a:bodyPr vert="horz" lIns="91440" tIns="45720" rIns="91440" bIns="45720" rtlCol="0" anchor="ctr"/>
          <a:lstStyle>
            <a:lvl1pPr algn="r">
              <a:defRPr sz="1108">
                <a:solidFill>
                  <a:schemeClr val="tx1">
                    <a:tint val="75000"/>
                  </a:schemeClr>
                </a:solidFill>
              </a:defRPr>
            </a:lvl1pPr>
          </a:lstStyle>
          <a:p>
            <a:fld id="{EEEDF923-74D6-0D48-B35E-33D1AD46B255}" type="slidenum">
              <a:rPr kumimoji="1" lang="ja-JP" altLang="en-US" smtClean="0"/>
              <a:t>‹#›</a:t>
            </a:fld>
            <a:endParaRPr kumimoji="1" lang="ja-JP" altLang="en-US"/>
          </a:p>
        </p:txBody>
      </p:sp>
    </p:spTree>
    <p:extLst>
      <p:ext uri="{BB962C8B-B14F-4D97-AF65-F5344CB8AC3E}">
        <p14:creationId xmlns:p14="http://schemas.microsoft.com/office/powerpoint/2010/main" val="154188649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422041" rtl="0" eaLnBrk="1" latinLnBrk="0" hangingPunct="1">
        <a:spcBef>
          <a:spcPct val="0"/>
        </a:spcBef>
        <a:buNone/>
        <a:defRPr kumimoji="1" sz="4062" kern="1200">
          <a:solidFill>
            <a:schemeClr val="tx1"/>
          </a:solidFill>
          <a:latin typeface="+mj-lt"/>
          <a:ea typeface="+mj-ea"/>
          <a:cs typeface="+mj-cs"/>
        </a:defRPr>
      </a:lvl1pPr>
    </p:titleStyle>
    <p:bodyStyle>
      <a:lvl1pPr marL="316531" indent="-316531" algn="l" defTabSz="422041" rtl="0" eaLnBrk="1" latinLnBrk="0" hangingPunct="1">
        <a:spcBef>
          <a:spcPct val="20000"/>
        </a:spcBef>
        <a:buFont typeface="Arial"/>
        <a:buChar char="•"/>
        <a:defRPr kumimoji="1" sz="2954" kern="1200">
          <a:solidFill>
            <a:schemeClr val="tx1"/>
          </a:solidFill>
          <a:latin typeface="+mn-lt"/>
          <a:ea typeface="+mn-ea"/>
          <a:cs typeface="+mn-cs"/>
        </a:defRPr>
      </a:lvl1pPr>
      <a:lvl2pPr marL="685817" indent="-263776" algn="l" defTabSz="422041" rtl="0" eaLnBrk="1" latinLnBrk="0" hangingPunct="1">
        <a:spcBef>
          <a:spcPct val="20000"/>
        </a:spcBef>
        <a:buFont typeface="Arial"/>
        <a:buChar char="–"/>
        <a:defRPr kumimoji="1" sz="2585" kern="1200">
          <a:solidFill>
            <a:schemeClr val="tx1"/>
          </a:solidFill>
          <a:latin typeface="+mn-lt"/>
          <a:ea typeface="+mn-ea"/>
          <a:cs typeface="+mn-cs"/>
        </a:defRPr>
      </a:lvl2pPr>
      <a:lvl3pPr marL="1055103" indent="-211021" algn="l" defTabSz="422041" rtl="0" eaLnBrk="1" latinLnBrk="0" hangingPunct="1">
        <a:spcBef>
          <a:spcPct val="20000"/>
        </a:spcBef>
        <a:buFont typeface="Arial"/>
        <a:buChar char="•"/>
        <a:defRPr kumimoji="1" sz="2215" kern="1200">
          <a:solidFill>
            <a:schemeClr val="tx1"/>
          </a:solidFill>
          <a:latin typeface="+mn-lt"/>
          <a:ea typeface="+mn-ea"/>
          <a:cs typeface="+mn-cs"/>
        </a:defRPr>
      </a:lvl3pPr>
      <a:lvl4pPr marL="1477145" indent="-211021" algn="l" defTabSz="422041" rtl="0" eaLnBrk="1" latinLnBrk="0" hangingPunct="1">
        <a:spcBef>
          <a:spcPct val="20000"/>
        </a:spcBef>
        <a:buFont typeface="Arial"/>
        <a:buChar char="–"/>
        <a:defRPr kumimoji="1" sz="1846" kern="1200">
          <a:solidFill>
            <a:schemeClr val="tx1"/>
          </a:solidFill>
          <a:latin typeface="+mn-lt"/>
          <a:ea typeface="+mn-ea"/>
          <a:cs typeface="+mn-cs"/>
        </a:defRPr>
      </a:lvl4pPr>
      <a:lvl5pPr marL="1899186" indent="-211021" algn="l" defTabSz="422041" rtl="0" eaLnBrk="1" latinLnBrk="0" hangingPunct="1">
        <a:spcBef>
          <a:spcPct val="20000"/>
        </a:spcBef>
        <a:buFont typeface="Arial"/>
        <a:buChar char="»"/>
        <a:defRPr kumimoji="1" sz="1846" kern="1200">
          <a:solidFill>
            <a:schemeClr val="tx1"/>
          </a:solidFill>
          <a:latin typeface="+mn-lt"/>
          <a:ea typeface="+mn-ea"/>
          <a:cs typeface="+mn-cs"/>
        </a:defRPr>
      </a:lvl5pPr>
      <a:lvl6pPr marL="2321227" indent="-211021" algn="l" defTabSz="422041" rtl="0" eaLnBrk="1" latinLnBrk="0" hangingPunct="1">
        <a:spcBef>
          <a:spcPct val="20000"/>
        </a:spcBef>
        <a:buFont typeface="Arial"/>
        <a:buChar char="•"/>
        <a:defRPr kumimoji="1" sz="1846" kern="1200">
          <a:solidFill>
            <a:schemeClr val="tx1"/>
          </a:solidFill>
          <a:latin typeface="+mn-lt"/>
          <a:ea typeface="+mn-ea"/>
          <a:cs typeface="+mn-cs"/>
        </a:defRPr>
      </a:lvl6pPr>
      <a:lvl7pPr marL="2743269" indent="-211021" algn="l" defTabSz="422041" rtl="0" eaLnBrk="1" latinLnBrk="0" hangingPunct="1">
        <a:spcBef>
          <a:spcPct val="20000"/>
        </a:spcBef>
        <a:buFont typeface="Arial"/>
        <a:buChar char="•"/>
        <a:defRPr kumimoji="1" sz="1846" kern="1200">
          <a:solidFill>
            <a:schemeClr val="tx1"/>
          </a:solidFill>
          <a:latin typeface="+mn-lt"/>
          <a:ea typeface="+mn-ea"/>
          <a:cs typeface="+mn-cs"/>
        </a:defRPr>
      </a:lvl7pPr>
      <a:lvl8pPr marL="3165310" indent="-211021" algn="l" defTabSz="422041" rtl="0" eaLnBrk="1" latinLnBrk="0" hangingPunct="1">
        <a:spcBef>
          <a:spcPct val="20000"/>
        </a:spcBef>
        <a:buFont typeface="Arial"/>
        <a:buChar char="•"/>
        <a:defRPr kumimoji="1" sz="1846" kern="1200">
          <a:solidFill>
            <a:schemeClr val="tx1"/>
          </a:solidFill>
          <a:latin typeface="+mn-lt"/>
          <a:ea typeface="+mn-ea"/>
          <a:cs typeface="+mn-cs"/>
        </a:defRPr>
      </a:lvl8pPr>
      <a:lvl9pPr marL="3587351" indent="-211021" algn="l" defTabSz="422041" rtl="0" eaLnBrk="1" latinLnBrk="0" hangingPunct="1">
        <a:spcBef>
          <a:spcPct val="20000"/>
        </a:spcBef>
        <a:buFont typeface="Arial"/>
        <a:buChar char="•"/>
        <a:defRPr kumimoji="1" sz="1846" kern="1200">
          <a:solidFill>
            <a:schemeClr val="tx1"/>
          </a:solidFill>
          <a:latin typeface="+mn-lt"/>
          <a:ea typeface="+mn-ea"/>
          <a:cs typeface="+mn-cs"/>
        </a:defRPr>
      </a:lvl9pPr>
    </p:bodyStyle>
    <p:otherStyle>
      <a:defPPr>
        <a:defRPr lang="ja-JP"/>
      </a:defPPr>
      <a:lvl1pPr marL="0" algn="l" defTabSz="422041" rtl="0" eaLnBrk="1" latinLnBrk="0" hangingPunct="1">
        <a:defRPr kumimoji="1" sz="1662" kern="1200">
          <a:solidFill>
            <a:schemeClr val="tx1"/>
          </a:solidFill>
          <a:latin typeface="+mn-lt"/>
          <a:ea typeface="+mn-ea"/>
          <a:cs typeface="+mn-cs"/>
        </a:defRPr>
      </a:lvl1pPr>
      <a:lvl2pPr marL="422041" algn="l" defTabSz="422041" rtl="0" eaLnBrk="1" latinLnBrk="0" hangingPunct="1">
        <a:defRPr kumimoji="1" sz="1662" kern="1200">
          <a:solidFill>
            <a:schemeClr val="tx1"/>
          </a:solidFill>
          <a:latin typeface="+mn-lt"/>
          <a:ea typeface="+mn-ea"/>
          <a:cs typeface="+mn-cs"/>
        </a:defRPr>
      </a:lvl2pPr>
      <a:lvl3pPr marL="844083" algn="l" defTabSz="422041" rtl="0" eaLnBrk="1" latinLnBrk="0" hangingPunct="1">
        <a:defRPr kumimoji="1" sz="1662" kern="1200">
          <a:solidFill>
            <a:schemeClr val="tx1"/>
          </a:solidFill>
          <a:latin typeface="+mn-lt"/>
          <a:ea typeface="+mn-ea"/>
          <a:cs typeface="+mn-cs"/>
        </a:defRPr>
      </a:lvl3pPr>
      <a:lvl4pPr marL="1266124" algn="l" defTabSz="422041" rtl="0" eaLnBrk="1" latinLnBrk="0" hangingPunct="1">
        <a:defRPr kumimoji="1" sz="1662" kern="1200">
          <a:solidFill>
            <a:schemeClr val="tx1"/>
          </a:solidFill>
          <a:latin typeface="+mn-lt"/>
          <a:ea typeface="+mn-ea"/>
          <a:cs typeface="+mn-cs"/>
        </a:defRPr>
      </a:lvl4pPr>
      <a:lvl5pPr marL="1688165" algn="l" defTabSz="422041" rtl="0" eaLnBrk="1" latinLnBrk="0" hangingPunct="1">
        <a:defRPr kumimoji="1" sz="1662" kern="1200">
          <a:solidFill>
            <a:schemeClr val="tx1"/>
          </a:solidFill>
          <a:latin typeface="+mn-lt"/>
          <a:ea typeface="+mn-ea"/>
          <a:cs typeface="+mn-cs"/>
        </a:defRPr>
      </a:lvl5pPr>
      <a:lvl6pPr marL="2110207" algn="l" defTabSz="422041" rtl="0" eaLnBrk="1" latinLnBrk="0" hangingPunct="1">
        <a:defRPr kumimoji="1" sz="1662" kern="1200">
          <a:solidFill>
            <a:schemeClr val="tx1"/>
          </a:solidFill>
          <a:latin typeface="+mn-lt"/>
          <a:ea typeface="+mn-ea"/>
          <a:cs typeface="+mn-cs"/>
        </a:defRPr>
      </a:lvl6pPr>
      <a:lvl7pPr marL="2532248" algn="l" defTabSz="422041" rtl="0" eaLnBrk="1" latinLnBrk="0" hangingPunct="1">
        <a:defRPr kumimoji="1" sz="1662" kern="1200">
          <a:solidFill>
            <a:schemeClr val="tx1"/>
          </a:solidFill>
          <a:latin typeface="+mn-lt"/>
          <a:ea typeface="+mn-ea"/>
          <a:cs typeface="+mn-cs"/>
        </a:defRPr>
      </a:lvl7pPr>
      <a:lvl8pPr marL="2954289" algn="l" defTabSz="422041" rtl="0" eaLnBrk="1" latinLnBrk="0" hangingPunct="1">
        <a:defRPr kumimoji="1" sz="1662" kern="1200">
          <a:solidFill>
            <a:schemeClr val="tx1"/>
          </a:solidFill>
          <a:latin typeface="+mn-lt"/>
          <a:ea typeface="+mn-ea"/>
          <a:cs typeface="+mn-cs"/>
        </a:defRPr>
      </a:lvl8pPr>
      <a:lvl9pPr marL="3376331" algn="l" defTabSz="422041"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yomu-med@yamanashi.ac.jp" TargetMode="External"/><Relationship Id="rId2" Type="http://schemas.openxmlformats.org/officeDocument/2006/relationships/hyperlink" Target="mailto:health@yamanashi.ac.jp" TargetMode="External"/><Relationship Id="rId1" Type="http://schemas.openxmlformats.org/officeDocument/2006/relationships/slideLayout" Target="../slideLayouts/slideLayout2.xml"/><Relationship Id="rId4" Type="http://schemas.openxmlformats.org/officeDocument/2006/relationships/hyperlink" Target="https://health.yamanashi.ac.jp/syusseki"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直線矢印コネクタ 93"/>
          <p:cNvCxnSpPr/>
          <p:nvPr/>
        </p:nvCxnSpPr>
        <p:spPr>
          <a:xfrm>
            <a:off x="47413" y="4696037"/>
            <a:ext cx="5843198" cy="0"/>
          </a:xfrm>
          <a:prstGeom prst="straightConnector1">
            <a:avLst/>
          </a:prstGeom>
          <a:ln w="28575">
            <a:solidFill>
              <a:schemeClr val="accent6">
                <a:lumMod val="7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78" name="正方形/長方形 77"/>
          <p:cNvSpPr/>
          <p:nvPr/>
        </p:nvSpPr>
        <p:spPr>
          <a:xfrm>
            <a:off x="2962402" y="626392"/>
            <a:ext cx="1061062" cy="3876189"/>
          </a:xfrm>
          <a:prstGeom prst="rect">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8" name="直線矢印コネクタ 7"/>
          <p:cNvCxnSpPr>
            <a:cxnSpLocks/>
          </p:cNvCxnSpPr>
          <p:nvPr/>
        </p:nvCxnSpPr>
        <p:spPr>
          <a:xfrm>
            <a:off x="6030245" y="3602504"/>
            <a:ext cx="0" cy="466216"/>
          </a:xfrm>
          <a:prstGeom prst="straightConnector1">
            <a:avLst/>
          </a:prstGeom>
          <a:ln w="38100">
            <a:solidFill>
              <a:srgbClr val="FF760F"/>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86" name="四角形吹き出し 85"/>
          <p:cNvSpPr/>
          <p:nvPr/>
        </p:nvSpPr>
        <p:spPr>
          <a:xfrm>
            <a:off x="4201944" y="5240788"/>
            <a:ext cx="1474959" cy="312798"/>
          </a:xfrm>
          <a:prstGeom prst="wedgeRectCallout">
            <a:avLst>
              <a:gd name="adj1" fmla="val 72880"/>
              <a:gd name="adj2" fmla="val -32169"/>
            </a:avLst>
          </a:prstGeom>
          <a:solidFill>
            <a:srgbClr val="0594FF"/>
          </a:solidFill>
          <a:ln>
            <a:noFill/>
            <a:prstDash val="sysDot"/>
          </a:ln>
          <a:effectLst/>
        </p:spPr>
        <p:style>
          <a:lnRef idx="1">
            <a:schemeClr val="accent1"/>
          </a:lnRef>
          <a:fillRef idx="3">
            <a:schemeClr val="accent1"/>
          </a:fillRef>
          <a:effectRef idx="2">
            <a:schemeClr val="accent1"/>
          </a:effectRef>
          <a:fontRef idx="minor">
            <a:schemeClr val="lt1"/>
          </a:fontRef>
        </p:style>
        <p:txBody>
          <a:bodyPr rtlCol="0" anchor="ctr"/>
          <a:lstStyle/>
          <a:p>
            <a:r>
              <a:rPr lang="ja-JP" altLang="en-US" sz="900" dirty="0">
                <a:solidFill>
                  <a:schemeClr val="bg1"/>
                </a:solidFill>
              </a:rPr>
              <a:t>授業担当教員に</a:t>
            </a:r>
            <a:r>
              <a:rPr lang="en-US" altLang="ja-JP" sz="900" dirty="0">
                <a:solidFill>
                  <a:schemeClr val="bg1"/>
                </a:solidFill>
              </a:rPr>
              <a:t>CNS</a:t>
            </a:r>
            <a:r>
              <a:rPr lang="ja-JP" altLang="en-US" sz="900" dirty="0">
                <a:solidFill>
                  <a:schemeClr val="bg1"/>
                </a:solidFill>
              </a:rPr>
              <a:t>連絡</a:t>
            </a:r>
            <a:endParaRPr lang="en-US" altLang="ja-JP" sz="900" dirty="0">
              <a:solidFill>
                <a:schemeClr val="bg1"/>
              </a:solidFill>
            </a:endParaRPr>
          </a:p>
          <a:p>
            <a:r>
              <a:rPr lang="ja-JP" altLang="en-US" sz="900" dirty="0">
                <a:solidFill>
                  <a:schemeClr val="bg1"/>
                </a:solidFill>
              </a:rPr>
              <a:t>担当部署に電話連絡</a:t>
            </a:r>
          </a:p>
        </p:txBody>
      </p:sp>
      <p:cxnSp>
        <p:nvCxnSpPr>
          <p:cNvPr id="83" name="直線矢印コネクタ 82"/>
          <p:cNvCxnSpPr>
            <a:cxnSpLocks/>
          </p:cNvCxnSpPr>
          <p:nvPr/>
        </p:nvCxnSpPr>
        <p:spPr>
          <a:xfrm>
            <a:off x="6031392" y="4068720"/>
            <a:ext cx="4176" cy="627317"/>
          </a:xfrm>
          <a:prstGeom prst="straightConnector1">
            <a:avLst/>
          </a:prstGeom>
          <a:ln w="38100">
            <a:solidFill>
              <a:srgbClr val="FF760F"/>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4" name="直線矢印コネクタ 3"/>
          <p:cNvCxnSpPr/>
          <p:nvPr/>
        </p:nvCxnSpPr>
        <p:spPr>
          <a:xfrm>
            <a:off x="1482070" y="6753092"/>
            <a:ext cx="0" cy="176706"/>
          </a:xfrm>
          <a:prstGeom prst="straightConnector1">
            <a:avLst/>
          </a:prstGeom>
          <a:ln w="38100">
            <a:solidFill>
              <a:srgbClr val="00206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5" name="直線矢印コネクタ 4"/>
          <p:cNvCxnSpPr/>
          <p:nvPr/>
        </p:nvCxnSpPr>
        <p:spPr>
          <a:xfrm>
            <a:off x="1482070" y="6104577"/>
            <a:ext cx="0" cy="176706"/>
          </a:xfrm>
          <a:prstGeom prst="straightConnector1">
            <a:avLst/>
          </a:prstGeom>
          <a:ln w="38100">
            <a:solidFill>
              <a:schemeClr val="accent6">
                <a:lumMod val="75000"/>
              </a:schemeClr>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6" name="直線矢印コネクタ 5"/>
          <p:cNvCxnSpPr/>
          <p:nvPr/>
        </p:nvCxnSpPr>
        <p:spPr>
          <a:xfrm>
            <a:off x="1482070" y="5587846"/>
            <a:ext cx="0" cy="176706"/>
          </a:xfrm>
          <a:prstGeom prst="straightConnector1">
            <a:avLst/>
          </a:prstGeom>
          <a:ln w="38100">
            <a:solidFill>
              <a:srgbClr val="00206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grpSp>
        <p:nvGrpSpPr>
          <p:cNvPr id="9" name="グループ化 8"/>
          <p:cNvGrpSpPr/>
          <p:nvPr/>
        </p:nvGrpSpPr>
        <p:grpSpPr>
          <a:xfrm>
            <a:off x="151872" y="622710"/>
            <a:ext cx="5119447" cy="3870969"/>
            <a:chOff x="183672" y="506676"/>
            <a:chExt cx="5119447" cy="4051565"/>
          </a:xfrm>
        </p:grpSpPr>
        <p:sp>
          <p:nvSpPr>
            <p:cNvPr id="10" name="正方形/長方形 9"/>
            <p:cNvSpPr/>
            <p:nvPr/>
          </p:nvSpPr>
          <p:spPr>
            <a:xfrm>
              <a:off x="183672" y="506676"/>
              <a:ext cx="977263" cy="4047308"/>
            </a:xfrm>
            <a:prstGeom prst="rect">
              <a:avLst/>
            </a:prstGeom>
            <a:solidFill>
              <a:srgbClr val="CEE2C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103542" y="506676"/>
              <a:ext cx="958100" cy="4047308"/>
            </a:xfrm>
            <a:prstGeom prst="rect">
              <a:avLst/>
            </a:prstGeom>
            <a:solidFill>
              <a:srgbClr val="DBFCF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147254" y="506676"/>
              <a:ext cx="1002371" cy="4051565"/>
            </a:xfrm>
            <a:prstGeom prst="rect">
              <a:avLst/>
            </a:prstGeom>
            <a:solidFill>
              <a:srgbClr val="F3F4C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4044365" y="506676"/>
              <a:ext cx="1258754" cy="4047308"/>
            </a:xfrm>
            <a:prstGeom prst="rect">
              <a:avLst/>
            </a:prstGeom>
            <a:solidFill>
              <a:srgbClr val="E1D4E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sp>
        <p:nvSpPr>
          <p:cNvPr id="14" name="テキスト ボックス 13"/>
          <p:cNvSpPr txBox="1"/>
          <p:nvPr/>
        </p:nvSpPr>
        <p:spPr>
          <a:xfrm>
            <a:off x="47413" y="301034"/>
            <a:ext cx="5569443" cy="276999"/>
          </a:xfrm>
          <a:prstGeom prst="rect">
            <a:avLst/>
          </a:prstGeom>
          <a:noFill/>
          <a:ln>
            <a:solidFill>
              <a:schemeClr val="tx1"/>
            </a:solidFill>
          </a:ln>
        </p:spPr>
        <p:txBody>
          <a:bodyPr wrap="square" rtlCol="0">
            <a:spAutoFit/>
          </a:bodyPr>
          <a:lstStyle/>
          <a:p>
            <a:pPr algn="ctr"/>
            <a:r>
              <a:rPr lang="ja-JP" altLang="en-US" sz="1200" b="1" dirty="0">
                <a:latin typeface="+mn-ea"/>
                <a:cs typeface="Arial"/>
              </a:rPr>
              <a:t>新型コロナウイルス感染症にかかわる学生の登校禁止対応フローチャート（再改訂）</a:t>
            </a:r>
            <a:endParaRPr kumimoji="1" lang="en-US" altLang="ja-JP" sz="1200" b="1" dirty="0">
              <a:latin typeface="+mn-ea"/>
              <a:cs typeface="Arial"/>
            </a:endParaRPr>
          </a:p>
        </p:txBody>
      </p:sp>
      <p:sp>
        <p:nvSpPr>
          <p:cNvPr id="15" name="テキスト ボックス 14"/>
          <p:cNvSpPr txBox="1"/>
          <p:nvPr/>
        </p:nvSpPr>
        <p:spPr>
          <a:xfrm>
            <a:off x="5890611" y="81383"/>
            <a:ext cx="772160" cy="230832"/>
          </a:xfrm>
          <a:prstGeom prst="rect">
            <a:avLst/>
          </a:prstGeom>
          <a:noFill/>
        </p:spPr>
        <p:txBody>
          <a:bodyPr wrap="square" rtlCol="0">
            <a:spAutoFit/>
          </a:bodyPr>
          <a:lstStyle/>
          <a:p>
            <a:pPr algn="r"/>
            <a:r>
              <a:rPr kumimoji="1" lang="en-US" altLang="ja-JP" sz="900" dirty="0" smtClean="0">
                <a:latin typeface="Arial"/>
                <a:cs typeface="Arial"/>
              </a:rPr>
              <a:t>2021.04.30</a:t>
            </a:r>
            <a:endParaRPr kumimoji="1" lang="ja-JP" altLang="en-US" sz="900" dirty="0">
              <a:latin typeface="Arial"/>
              <a:cs typeface="Arial"/>
            </a:endParaRPr>
          </a:p>
        </p:txBody>
      </p:sp>
      <p:cxnSp>
        <p:nvCxnSpPr>
          <p:cNvPr id="16" name="直線矢印コネクタ 15"/>
          <p:cNvCxnSpPr/>
          <p:nvPr/>
        </p:nvCxnSpPr>
        <p:spPr>
          <a:xfrm>
            <a:off x="1599543" y="1463932"/>
            <a:ext cx="0" cy="458853"/>
          </a:xfrm>
          <a:prstGeom prst="straightConnector1">
            <a:avLst/>
          </a:prstGeom>
          <a:ln w="25400">
            <a:solidFill>
              <a:srgbClr val="00009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7" name="直線矢印コネクタ 16"/>
          <p:cNvCxnSpPr/>
          <p:nvPr/>
        </p:nvCxnSpPr>
        <p:spPr>
          <a:xfrm>
            <a:off x="3523538" y="1352580"/>
            <a:ext cx="0" cy="554826"/>
          </a:xfrm>
          <a:prstGeom prst="straightConnector1">
            <a:avLst/>
          </a:prstGeom>
          <a:ln w="25400">
            <a:solidFill>
              <a:srgbClr val="00009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8" name="直線矢印コネクタ 17"/>
          <p:cNvCxnSpPr/>
          <p:nvPr/>
        </p:nvCxnSpPr>
        <p:spPr>
          <a:xfrm flipH="1">
            <a:off x="4628616" y="1003944"/>
            <a:ext cx="2854" cy="913066"/>
          </a:xfrm>
          <a:prstGeom prst="straightConnector1">
            <a:avLst/>
          </a:prstGeom>
          <a:ln w="25400">
            <a:solidFill>
              <a:srgbClr val="00009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cxnSp>
        <p:nvCxnSpPr>
          <p:cNvPr id="19" name="直線矢印コネクタ 18"/>
          <p:cNvCxnSpPr>
            <a:cxnSpLocks/>
            <a:stCxn id="21" idx="2"/>
          </p:cNvCxnSpPr>
          <p:nvPr/>
        </p:nvCxnSpPr>
        <p:spPr>
          <a:xfrm>
            <a:off x="587549" y="1455034"/>
            <a:ext cx="0" cy="438144"/>
          </a:xfrm>
          <a:prstGeom prst="straightConnector1">
            <a:avLst/>
          </a:prstGeom>
          <a:ln w="25400">
            <a:solidFill>
              <a:srgbClr val="00009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20" name="テキスト ボックス 19"/>
          <p:cNvSpPr txBox="1"/>
          <p:nvPr/>
        </p:nvSpPr>
        <p:spPr>
          <a:xfrm>
            <a:off x="6093852" y="3764611"/>
            <a:ext cx="441146" cy="246221"/>
          </a:xfrm>
          <a:prstGeom prst="rect">
            <a:avLst/>
          </a:prstGeom>
          <a:solidFill>
            <a:schemeClr val="accent3">
              <a:lumMod val="40000"/>
              <a:lumOff val="60000"/>
            </a:schemeClr>
          </a:solidFill>
        </p:spPr>
        <p:txBody>
          <a:bodyPr wrap="none" rtlCol="0">
            <a:spAutoFit/>
          </a:bodyPr>
          <a:lstStyle/>
          <a:p>
            <a:r>
              <a:rPr kumimoji="1" lang="ja-JP" altLang="en-US" sz="1000" dirty="0"/>
              <a:t>紹介</a:t>
            </a:r>
            <a:endParaRPr kumimoji="1" lang="en-US" altLang="ja-JP" sz="1000" dirty="0"/>
          </a:p>
        </p:txBody>
      </p:sp>
      <p:sp>
        <p:nvSpPr>
          <p:cNvPr id="21" name="角丸四角形 20"/>
          <p:cNvSpPr/>
          <p:nvPr/>
        </p:nvSpPr>
        <p:spPr>
          <a:xfrm>
            <a:off x="178430" y="673584"/>
            <a:ext cx="818238" cy="781450"/>
          </a:xfrm>
          <a:prstGeom prst="roundRect">
            <a:avLst/>
          </a:prstGeom>
          <a:solidFill>
            <a:schemeClr val="bg1"/>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tIns="0" rtlCol="0" anchor="t" anchorCtr="1"/>
          <a:lstStyle/>
          <a:p>
            <a:pPr algn="ctr"/>
            <a:r>
              <a:rPr lang="en-US" altLang="ja-JP" sz="1000" b="1" dirty="0">
                <a:solidFill>
                  <a:schemeClr val="tx1"/>
                </a:solidFill>
                <a:latin typeface="+mj-ea"/>
                <a:ea typeface="+mj-ea"/>
              </a:rPr>
              <a:t>Ⅰ</a:t>
            </a:r>
            <a:r>
              <a:rPr lang="ja-JP" altLang="en-US" sz="1000" b="1" dirty="0" err="1">
                <a:solidFill>
                  <a:schemeClr val="tx1"/>
                </a:solidFill>
                <a:latin typeface="+mj-ea"/>
                <a:ea typeface="+mj-ea"/>
              </a:rPr>
              <a:t>．</a:t>
            </a:r>
            <a:r>
              <a:rPr lang="ja-JP" altLang="en-US" sz="1000" b="1" dirty="0">
                <a:solidFill>
                  <a:schemeClr val="tx1"/>
                </a:solidFill>
                <a:latin typeface="+mj-ea"/>
                <a:ea typeface="+mj-ea"/>
              </a:rPr>
              <a:t>発熱、または体調不良がある場合</a:t>
            </a:r>
            <a:endParaRPr lang="en-US" altLang="ja-JP" sz="1000" b="1" dirty="0">
              <a:solidFill>
                <a:schemeClr val="tx1"/>
              </a:solidFill>
              <a:latin typeface="+mj-ea"/>
              <a:ea typeface="+mj-ea"/>
            </a:endParaRPr>
          </a:p>
        </p:txBody>
      </p:sp>
      <p:cxnSp>
        <p:nvCxnSpPr>
          <p:cNvPr id="23" name="直線矢印コネクタ 22"/>
          <p:cNvCxnSpPr/>
          <p:nvPr/>
        </p:nvCxnSpPr>
        <p:spPr>
          <a:xfrm>
            <a:off x="2238975" y="2370212"/>
            <a:ext cx="0" cy="398073"/>
          </a:xfrm>
          <a:prstGeom prst="straightConnector1">
            <a:avLst/>
          </a:prstGeom>
          <a:ln w="38100">
            <a:solidFill>
              <a:srgbClr val="00009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24" name="正方形/長方形 23"/>
          <p:cNvSpPr/>
          <p:nvPr/>
        </p:nvSpPr>
        <p:spPr>
          <a:xfrm>
            <a:off x="5334067" y="3133212"/>
            <a:ext cx="1353858" cy="607333"/>
          </a:xfrm>
          <a:prstGeom prst="rect">
            <a:avLst/>
          </a:prstGeom>
          <a:solidFill>
            <a:srgbClr val="DCF0C6"/>
          </a:solidFill>
          <a:ln>
            <a:solidFill>
              <a:schemeClr val="tx1"/>
            </a:solidFill>
            <a:prstDash val="sysDot"/>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r>
              <a:rPr lang="ja-JP" altLang="en-US" sz="900" dirty="0">
                <a:solidFill>
                  <a:srgbClr val="000000"/>
                </a:solidFill>
              </a:rPr>
              <a:t>甲府</a:t>
            </a:r>
            <a:r>
              <a:rPr lang="ja-JP" altLang="en-US" sz="900" spc="-150" dirty="0">
                <a:solidFill>
                  <a:srgbClr val="000000"/>
                </a:solidFill>
              </a:rPr>
              <a:t>キャンパス</a:t>
            </a:r>
            <a:r>
              <a:rPr lang="ja-JP" altLang="en-US" sz="900" dirty="0">
                <a:solidFill>
                  <a:srgbClr val="000000"/>
                </a:solidFill>
              </a:rPr>
              <a:t>学生支援課</a:t>
            </a:r>
            <a:endParaRPr lang="en-US" altLang="ja-JP" sz="900" dirty="0">
              <a:solidFill>
                <a:srgbClr val="000000"/>
              </a:solidFill>
            </a:endParaRPr>
          </a:p>
          <a:p>
            <a:r>
              <a:rPr lang="ja-JP" altLang="en-US" sz="900" dirty="0">
                <a:solidFill>
                  <a:srgbClr val="000000"/>
                </a:solidFill>
              </a:rPr>
              <a:t>　　　　　　　　 </a:t>
            </a:r>
            <a:r>
              <a:rPr lang="en-US" altLang="ja-JP" sz="900" dirty="0">
                <a:solidFill>
                  <a:srgbClr val="000000"/>
                </a:solidFill>
              </a:rPr>
              <a:t>055-220-8045</a:t>
            </a:r>
          </a:p>
          <a:p>
            <a:r>
              <a:rPr lang="ja-JP" altLang="en-US" sz="900" dirty="0">
                <a:solidFill>
                  <a:srgbClr val="000000"/>
                </a:solidFill>
              </a:rPr>
              <a:t>医学部</a:t>
            </a:r>
            <a:r>
              <a:rPr lang="ja-JP" altLang="en-US" sz="900" spc="-150" dirty="0">
                <a:solidFill>
                  <a:srgbClr val="000000"/>
                </a:solidFill>
              </a:rPr>
              <a:t>キャンパス</a:t>
            </a:r>
            <a:r>
              <a:rPr lang="ja-JP" altLang="en-US" sz="900" dirty="0">
                <a:solidFill>
                  <a:srgbClr val="000000"/>
                </a:solidFill>
              </a:rPr>
              <a:t>学務課</a:t>
            </a:r>
            <a:endParaRPr lang="en-US" altLang="ja-JP" sz="900" dirty="0">
              <a:solidFill>
                <a:srgbClr val="000000"/>
              </a:solidFill>
            </a:endParaRPr>
          </a:p>
          <a:p>
            <a:r>
              <a:rPr lang="ja-JP" altLang="en-US" sz="900" dirty="0">
                <a:solidFill>
                  <a:srgbClr val="000000"/>
                </a:solidFill>
              </a:rPr>
              <a:t>学生</a:t>
            </a:r>
            <a:r>
              <a:rPr lang="ja-JP" altLang="en-US" sz="900" spc="-150" dirty="0">
                <a:solidFill>
                  <a:srgbClr val="000000"/>
                </a:solidFill>
              </a:rPr>
              <a:t>グループ  </a:t>
            </a:r>
            <a:r>
              <a:rPr lang="en-US" altLang="ja-JP" sz="900" dirty="0">
                <a:solidFill>
                  <a:srgbClr val="000000"/>
                </a:solidFill>
              </a:rPr>
              <a:t> 055-273-9346</a:t>
            </a:r>
          </a:p>
        </p:txBody>
      </p:sp>
      <p:sp>
        <p:nvSpPr>
          <p:cNvPr id="25" name="角丸四角形 24"/>
          <p:cNvSpPr/>
          <p:nvPr/>
        </p:nvSpPr>
        <p:spPr>
          <a:xfrm>
            <a:off x="3396028" y="5651483"/>
            <a:ext cx="3215580" cy="374673"/>
          </a:xfrm>
          <a:prstGeom prst="roundRect">
            <a:avLst/>
          </a:prstGeom>
          <a:solidFill>
            <a:srgbClr val="FFEBEB"/>
          </a:solidFill>
          <a:ln w="19050">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b="1" dirty="0">
                <a:solidFill>
                  <a:schemeClr val="tx1"/>
                </a:solidFill>
                <a:latin typeface="+mj-ea"/>
                <a:ea typeface="+mj-ea"/>
                <a:cs typeface="Arial"/>
              </a:rPr>
              <a:t>新型コロナウイルス感染症と診断</a:t>
            </a:r>
          </a:p>
          <a:p>
            <a:pPr algn="ctr"/>
            <a:r>
              <a:rPr lang="ja-JP" altLang="en-US" sz="1000" dirty="0">
                <a:solidFill>
                  <a:srgbClr val="C00000"/>
                </a:solidFill>
                <a:latin typeface="+mn-ea"/>
                <a:cs typeface="ＭＳ 明朝"/>
              </a:rPr>
              <a:t>治癒するまで［登校禁止］</a:t>
            </a:r>
            <a:endParaRPr lang="en-US" altLang="ja-JP" sz="1000" dirty="0">
              <a:solidFill>
                <a:srgbClr val="C00000"/>
              </a:solidFill>
              <a:latin typeface="+mn-ea"/>
              <a:cs typeface="ＭＳ 明朝"/>
            </a:endParaRPr>
          </a:p>
        </p:txBody>
      </p:sp>
      <p:sp>
        <p:nvSpPr>
          <p:cNvPr id="26" name="正方形/長方形 25"/>
          <p:cNvSpPr/>
          <p:nvPr/>
        </p:nvSpPr>
        <p:spPr>
          <a:xfrm>
            <a:off x="5334067" y="4066271"/>
            <a:ext cx="1347498" cy="193824"/>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r>
              <a:rPr lang="ja-JP" altLang="en-US" sz="1000" dirty="0">
                <a:solidFill>
                  <a:srgbClr val="000000"/>
                </a:solidFill>
              </a:rPr>
              <a:t>医学部附属病院医事課</a:t>
            </a:r>
            <a:endParaRPr lang="en-US" altLang="ja-JP" sz="1000" dirty="0">
              <a:solidFill>
                <a:srgbClr val="000000"/>
              </a:solidFill>
            </a:endParaRPr>
          </a:p>
        </p:txBody>
      </p:sp>
      <p:sp>
        <p:nvSpPr>
          <p:cNvPr id="27" name="テキスト ボックス 26"/>
          <p:cNvSpPr txBox="1"/>
          <p:nvPr/>
        </p:nvSpPr>
        <p:spPr>
          <a:xfrm>
            <a:off x="6103800" y="5174458"/>
            <a:ext cx="479618" cy="261610"/>
          </a:xfrm>
          <a:prstGeom prst="rect">
            <a:avLst/>
          </a:prstGeom>
          <a:noFill/>
          <a:ln w="25400">
            <a:solidFill>
              <a:srgbClr val="FF0000"/>
            </a:solidFill>
          </a:ln>
        </p:spPr>
        <p:txBody>
          <a:bodyPr wrap="none" rtlCol="0">
            <a:spAutoFit/>
          </a:bodyPr>
          <a:lstStyle/>
          <a:p>
            <a:r>
              <a:rPr kumimoji="1" lang="ja-JP" altLang="en-US" sz="1100" b="1" dirty="0">
                <a:solidFill>
                  <a:srgbClr val="FF0000"/>
                </a:solidFill>
              </a:rPr>
              <a:t>陽性</a:t>
            </a:r>
            <a:endParaRPr kumimoji="1" lang="en-US" altLang="ja-JP" sz="1100" b="1" dirty="0">
              <a:solidFill>
                <a:srgbClr val="FF0000"/>
              </a:solidFill>
            </a:endParaRPr>
          </a:p>
        </p:txBody>
      </p:sp>
      <p:cxnSp>
        <p:nvCxnSpPr>
          <p:cNvPr id="28" name="直線矢印コネクタ 27"/>
          <p:cNvCxnSpPr>
            <a:cxnSpLocks/>
          </p:cNvCxnSpPr>
          <p:nvPr/>
        </p:nvCxnSpPr>
        <p:spPr>
          <a:xfrm>
            <a:off x="6025741" y="6020143"/>
            <a:ext cx="0" cy="424095"/>
          </a:xfrm>
          <a:prstGeom prst="straightConnector1">
            <a:avLst/>
          </a:prstGeom>
          <a:ln w="38100">
            <a:solidFill>
              <a:srgbClr val="00206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29" name="四角形吹き出し 28"/>
          <p:cNvSpPr/>
          <p:nvPr/>
        </p:nvSpPr>
        <p:spPr>
          <a:xfrm>
            <a:off x="4012565" y="6102036"/>
            <a:ext cx="1664338" cy="297829"/>
          </a:xfrm>
          <a:prstGeom prst="wedgeRectCallout">
            <a:avLst>
              <a:gd name="adj1" fmla="val 68411"/>
              <a:gd name="adj2" fmla="val -35484"/>
            </a:avLst>
          </a:prstGeom>
          <a:solidFill>
            <a:srgbClr val="0594FF"/>
          </a:solidFill>
          <a:ln>
            <a:noFill/>
            <a:prstDash val="sysDash"/>
          </a:ln>
          <a:effectLst/>
        </p:spPr>
        <p:style>
          <a:lnRef idx="1">
            <a:schemeClr val="accent1"/>
          </a:lnRef>
          <a:fillRef idx="3">
            <a:schemeClr val="accent1"/>
          </a:fillRef>
          <a:effectRef idx="2">
            <a:schemeClr val="accent1"/>
          </a:effectRef>
          <a:fontRef idx="minor">
            <a:schemeClr val="lt1"/>
          </a:fontRef>
        </p:style>
        <p:txBody>
          <a:bodyPr lIns="36000" tIns="82800" rIns="36000" bIns="82800" rtlCol="0" anchor="ctr"/>
          <a:lstStyle/>
          <a:p>
            <a:r>
              <a:rPr lang="ja-JP" altLang="en-US" sz="900" dirty="0">
                <a:solidFill>
                  <a:srgbClr val="FFFFFF"/>
                </a:solidFill>
                <a:latin typeface="Arial"/>
                <a:cs typeface="Arial"/>
              </a:rPr>
              <a:t>退院時に保健所から発行される</a:t>
            </a:r>
            <a:endParaRPr lang="en-US" altLang="ja-JP" sz="900" dirty="0">
              <a:solidFill>
                <a:srgbClr val="FFFFFF"/>
              </a:solidFill>
              <a:latin typeface="Arial"/>
              <a:cs typeface="Arial"/>
            </a:endParaRPr>
          </a:p>
          <a:p>
            <a:r>
              <a:rPr lang="ja-JP" altLang="en-US" sz="900" dirty="0">
                <a:solidFill>
                  <a:srgbClr val="FFFFFF"/>
                </a:solidFill>
                <a:latin typeface="Arial"/>
                <a:cs typeface="Arial"/>
              </a:rPr>
              <a:t>「入院勧告解除通知」をもらう</a:t>
            </a:r>
            <a:endParaRPr lang="en-US" altLang="ja-JP" sz="900" dirty="0">
              <a:solidFill>
                <a:srgbClr val="FFFFFF"/>
              </a:solidFill>
              <a:latin typeface="Times New Roman"/>
              <a:ea typeface="ＭＳ 明朝"/>
              <a:cs typeface="Times New Roman"/>
            </a:endParaRPr>
          </a:p>
        </p:txBody>
      </p:sp>
      <p:sp>
        <p:nvSpPr>
          <p:cNvPr id="30" name="角丸四角形 29"/>
          <p:cNvSpPr/>
          <p:nvPr/>
        </p:nvSpPr>
        <p:spPr>
          <a:xfrm>
            <a:off x="235095" y="6929798"/>
            <a:ext cx="2578612" cy="219716"/>
          </a:xfrm>
          <a:prstGeom prst="roundRect">
            <a:avLst/>
          </a:prstGeom>
          <a:solidFill>
            <a:schemeClr val="bg1"/>
          </a:solidFill>
          <a:ln w="22225">
            <a:solidFill>
              <a:srgbClr val="00B05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a:solidFill>
                  <a:srgbClr val="000000"/>
                </a:solidFill>
                <a:latin typeface="Arial"/>
                <a:cs typeface="Arial"/>
              </a:rPr>
              <a:t>登校</a:t>
            </a:r>
            <a:endParaRPr lang="en-US" altLang="ja-JP" sz="1000" dirty="0">
              <a:solidFill>
                <a:srgbClr val="000000"/>
              </a:solidFill>
              <a:latin typeface="Arial"/>
              <a:cs typeface="Arial"/>
            </a:endParaRPr>
          </a:p>
        </p:txBody>
      </p:sp>
      <p:sp>
        <p:nvSpPr>
          <p:cNvPr id="31" name="角丸四角形 30"/>
          <p:cNvSpPr/>
          <p:nvPr/>
        </p:nvSpPr>
        <p:spPr>
          <a:xfrm>
            <a:off x="169197" y="2865123"/>
            <a:ext cx="922518" cy="1114245"/>
          </a:xfrm>
          <a:prstGeom prst="round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lstStyle/>
          <a:p>
            <a:r>
              <a:rPr lang="ja-JP" altLang="en-US" sz="1000" dirty="0">
                <a:solidFill>
                  <a:srgbClr val="C00000"/>
                </a:solidFill>
                <a:latin typeface="+mn-ea"/>
              </a:rPr>
              <a:t>解熱後</a:t>
            </a:r>
            <a:r>
              <a:rPr lang="en-US" altLang="ja-JP" sz="1000" dirty="0">
                <a:solidFill>
                  <a:srgbClr val="C00000"/>
                </a:solidFill>
                <a:latin typeface="+mn-ea"/>
              </a:rPr>
              <a:t>2</a:t>
            </a:r>
            <a:r>
              <a:rPr lang="ja-JP" altLang="en-US" sz="1000" dirty="0">
                <a:solidFill>
                  <a:srgbClr val="C00000"/>
                </a:solidFill>
                <a:latin typeface="+mn-ea"/>
              </a:rPr>
              <a:t>日を経過し、かつ症状消失するまで自宅療養</a:t>
            </a:r>
            <a:r>
              <a:rPr lang="ja-JP" altLang="en-US" sz="1000" dirty="0">
                <a:solidFill>
                  <a:srgbClr val="C00000"/>
                </a:solidFill>
                <a:latin typeface="+mn-ea"/>
                <a:cs typeface="ＭＳ 明朝"/>
              </a:rPr>
              <a:t> ［登校禁止］</a:t>
            </a:r>
            <a:endParaRPr lang="en-US" altLang="ja-JP" sz="1000" dirty="0">
              <a:solidFill>
                <a:srgbClr val="FF0000"/>
              </a:solidFill>
            </a:endParaRPr>
          </a:p>
        </p:txBody>
      </p:sp>
      <p:sp>
        <p:nvSpPr>
          <p:cNvPr id="32" name="角丸四角形 31"/>
          <p:cNvSpPr/>
          <p:nvPr/>
        </p:nvSpPr>
        <p:spPr>
          <a:xfrm>
            <a:off x="243193" y="5775170"/>
            <a:ext cx="2601049" cy="347187"/>
          </a:xfrm>
          <a:prstGeom prst="roundRect">
            <a:avLst/>
          </a:prstGeom>
          <a:solidFill>
            <a:schemeClr val="accent6">
              <a:lumMod val="60000"/>
              <a:lumOff val="40000"/>
            </a:schemeClr>
          </a:solidFill>
          <a:ln w="95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a:solidFill>
                  <a:schemeClr val="tx1"/>
                </a:solidFill>
              </a:rPr>
              <a:t>担当部署から学生本人に</a:t>
            </a:r>
            <a:r>
              <a:rPr lang="en-US" altLang="ja-JP" sz="1000" dirty="0">
                <a:solidFill>
                  <a:schemeClr val="tx1"/>
                </a:solidFill>
              </a:rPr>
              <a:t>CNS</a:t>
            </a:r>
            <a:r>
              <a:rPr lang="ja-JP" altLang="en-US" sz="1000" dirty="0">
                <a:solidFill>
                  <a:schemeClr val="tx1"/>
                </a:solidFill>
              </a:rPr>
              <a:t>で</a:t>
            </a:r>
            <a:endParaRPr lang="en-US" altLang="ja-JP" sz="1000" dirty="0">
              <a:solidFill>
                <a:schemeClr val="tx1"/>
              </a:solidFill>
            </a:endParaRPr>
          </a:p>
          <a:p>
            <a:pPr algn="ctr"/>
            <a:r>
              <a:rPr lang="ja-JP" altLang="en-US" sz="1000" dirty="0">
                <a:solidFill>
                  <a:schemeClr val="tx1"/>
                </a:solidFill>
              </a:rPr>
              <a:t>「確認欄に押印した登校許可証明書」添付</a:t>
            </a:r>
            <a:endParaRPr lang="en-US" altLang="ja-JP" sz="1000" dirty="0">
              <a:solidFill>
                <a:schemeClr val="tx1"/>
              </a:solidFill>
            </a:endParaRPr>
          </a:p>
        </p:txBody>
      </p:sp>
      <p:sp>
        <p:nvSpPr>
          <p:cNvPr id="33" name="角丸四角形 32"/>
          <p:cNvSpPr/>
          <p:nvPr/>
        </p:nvSpPr>
        <p:spPr>
          <a:xfrm>
            <a:off x="239434" y="5123953"/>
            <a:ext cx="2601043" cy="484157"/>
          </a:xfrm>
          <a:prstGeom prst="roundRect">
            <a:avLst/>
          </a:prstGeom>
          <a:solidFill>
            <a:srgbClr val="0594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a:solidFill>
                  <a:schemeClr val="bg1"/>
                </a:solidFill>
              </a:rPr>
              <a:t>担当部署にメール連絡</a:t>
            </a:r>
            <a:endParaRPr lang="en-US" altLang="ja-JP" sz="1000" dirty="0">
              <a:solidFill>
                <a:schemeClr val="bg1"/>
              </a:solidFill>
            </a:endParaRPr>
          </a:p>
          <a:p>
            <a:pPr algn="ctr"/>
            <a:r>
              <a:rPr lang="ja-JP" altLang="en-US" sz="1000" dirty="0">
                <a:solidFill>
                  <a:schemeClr val="bg1"/>
                </a:solidFill>
              </a:rPr>
              <a:t>「健康チェック表」と「登校許可証明書 </a:t>
            </a:r>
            <a:r>
              <a:rPr lang="en-US" altLang="ja-JP" sz="1000" b="1" baseline="30000" dirty="0">
                <a:solidFill>
                  <a:schemeClr val="bg1"/>
                </a:solidFill>
                <a:latin typeface="+mj-ea"/>
                <a:ea typeface="+mj-ea"/>
              </a:rPr>
              <a:t>2</a:t>
            </a:r>
            <a:r>
              <a:rPr lang="ja-JP" altLang="en-US" sz="1000" b="1" baseline="30000" dirty="0">
                <a:solidFill>
                  <a:schemeClr val="bg1"/>
                </a:solidFill>
                <a:latin typeface="+mj-ea"/>
                <a:ea typeface="+mj-ea"/>
              </a:rPr>
              <a:t>）</a:t>
            </a:r>
            <a:r>
              <a:rPr lang="ja-JP" altLang="en-US" sz="1000" dirty="0">
                <a:solidFill>
                  <a:schemeClr val="bg1"/>
                </a:solidFill>
              </a:rPr>
              <a:t>」を</a:t>
            </a:r>
            <a:endParaRPr lang="en-US" altLang="ja-JP" sz="1000" dirty="0">
              <a:solidFill>
                <a:schemeClr val="bg1"/>
              </a:solidFill>
            </a:endParaRPr>
          </a:p>
          <a:p>
            <a:pPr algn="ctr"/>
            <a:r>
              <a:rPr lang="ja-JP" altLang="en-US" sz="1000" dirty="0">
                <a:solidFill>
                  <a:schemeClr val="bg1"/>
                </a:solidFill>
              </a:rPr>
              <a:t>添付で提出</a:t>
            </a:r>
            <a:endParaRPr lang="en-US" altLang="ja-JP" sz="1000" dirty="0">
              <a:solidFill>
                <a:schemeClr val="bg1"/>
              </a:solidFill>
            </a:endParaRPr>
          </a:p>
        </p:txBody>
      </p:sp>
      <p:cxnSp>
        <p:nvCxnSpPr>
          <p:cNvPr id="34" name="直線矢印コネクタ 33"/>
          <p:cNvCxnSpPr>
            <a:cxnSpLocks/>
            <a:endCxn id="24" idx="0"/>
          </p:cNvCxnSpPr>
          <p:nvPr/>
        </p:nvCxnSpPr>
        <p:spPr>
          <a:xfrm>
            <a:off x="6001061" y="2754755"/>
            <a:ext cx="9935" cy="378457"/>
          </a:xfrm>
          <a:prstGeom prst="straightConnector1">
            <a:avLst/>
          </a:prstGeom>
          <a:ln w="38100">
            <a:solidFill>
              <a:srgbClr val="00009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35" name="テキスト ボックス 34"/>
          <p:cNvSpPr txBox="1"/>
          <p:nvPr/>
        </p:nvSpPr>
        <p:spPr>
          <a:xfrm>
            <a:off x="4117458" y="7947866"/>
            <a:ext cx="2417540" cy="1171732"/>
          </a:xfrm>
          <a:prstGeom prst="rect">
            <a:avLst/>
          </a:prstGeom>
          <a:solidFill>
            <a:schemeClr val="accent6">
              <a:lumMod val="60000"/>
              <a:lumOff val="40000"/>
            </a:schemeClr>
          </a:solidFill>
          <a:ln>
            <a:solidFill>
              <a:schemeClr val="tx1"/>
            </a:solidFill>
            <a:prstDash val="sysDash"/>
          </a:ln>
        </p:spPr>
        <p:txBody>
          <a:bodyPr wrap="square" lIns="108000" tIns="46800" rIns="108000" bIns="46800" rtlCol="0" anchor="b">
            <a:spAutoFit/>
          </a:bodyPr>
          <a:lstStyle/>
          <a:p>
            <a:r>
              <a:rPr kumimoji="1" lang="ja-JP" altLang="en-US" sz="1000" dirty="0">
                <a:latin typeface="Arial"/>
                <a:cs typeface="Arial"/>
              </a:rPr>
              <a:t>担当部署</a:t>
            </a:r>
            <a:endParaRPr kumimoji="1" lang="en-US" altLang="ja-JP" sz="1000" dirty="0">
              <a:latin typeface="Arial"/>
              <a:cs typeface="Arial"/>
            </a:endParaRPr>
          </a:p>
          <a:p>
            <a:r>
              <a:rPr lang="ja-JP" altLang="en-US" sz="800" dirty="0">
                <a:latin typeface="Arial"/>
                <a:cs typeface="Arial"/>
              </a:rPr>
              <a:t>　◆</a:t>
            </a:r>
            <a:r>
              <a:rPr lang="ja-JP" altLang="en-US" sz="1000" dirty="0">
                <a:latin typeface="Arial"/>
                <a:cs typeface="Arial"/>
              </a:rPr>
              <a:t>甲府キャンパス所属者</a:t>
            </a:r>
            <a:endParaRPr lang="en-US" altLang="ja-JP" sz="1000" dirty="0">
              <a:latin typeface="Arial"/>
              <a:cs typeface="Arial"/>
            </a:endParaRPr>
          </a:p>
          <a:p>
            <a:r>
              <a:rPr kumimoji="1" lang="ja-JP" altLang="en-US" sz="1000" dirty="0">
                <a:latin typeface="Arial"/>
                <a:cs typeface="Arial"/>
              </a:rPr>
              <a:t>　　　保健管理センター　　</a:t>
            </a:r>
            <a:r>
              <a:rPr kumimoji="1" lang="en-US" altLang="ja-JP" sz="1000" dirty="0">
                <a:latin typeface="Arial"/>
                <a:cs typeface="Arial"/>
              </a:rPr>
              <a:t>055-220-8081</a:t>
            </a:r>
          </a:p>
          <a:p>
            <a:r>
              <a:rPr lang="ja-JP" altLang="en-US" sz="1000" dirty="0">
                <a:latin typeface="Arial"/>
                <a:cs typeface="Arial"/>
              </a:rPr>
              <a:t>　　　　　</a:t>
            </a:r>
            <a:r>
              <a:rPr lang="en-US" altLang="ja-JP" sz="1000" dirty="0">
                <a:latin typeface="Arial"/>
                <a:cs typeface="Arial"/>
                <a:hlinkClick r:id="rId2"/>
              </a:rPr>
              <a:t>health@yamanashi.ac.jp</a:t>
            </a:r>
            <a:endParaRPr lang="en-US" altLang="ja-JP" sz="1000" dirty="0">
              <a:latin typeface="Arial"/>
              <a:cs typeface="Arial"/>
            </a:endParaRPr>
          </a:p>
          <a:p>
            <a:r>
              <a:rPr lang="ja-JP" altLang="en-US" sz="800" dirty="0">
                <a:latin typeface="Arial"/>
                <a:cs typeface="Arial"/>
              </a:rPr>
              <a:t>　◆</a:t>
            </a:r>
            <a:r>
              <a:rPr kumimoji="1" lang="ja-JP" altLang="en-US" sz="1000" dirty="0">
                <a:latin typeface="Arial"/>
                <a:cs typeface="Arial"/>
              </a:rPr>
              <a:t>医学部キャンパス所属者</a:t>
            </a:r>
            <a:endParaRPr kumimoji="1" lang="en-US" altLang="ja-JP" sz="1000" dirty="0">
              <a:latin typeface="Arial"/>
              <a:cs typeface="Arial"/>
            </a:endParaRPr>
          </a:p>
          <a:p>
            <a:r>
              <a:rPr kumimoji="1" lang="ja-JP" altLang="en-US" sz="1000" dirty="0">
                <a:latin typeface="Arial"/>
                <a:cs typeface="Arial"/>
              </a:rPr>
              <a:t>　　　学務課教務</a:t>
            </a:r>
            <a:r>
              <a:rPr kumimoji="1" lang="ja-JP" altLang="en-US" sz="1000" spc="-150" dirty="0">
                <a:latin typeface="Arial"/>
                <a:cs typeface="Arial"/>
              </a:rPr>
              <a:t>グループ</a:t>
            </a:r>
            <a:r>
              <a:rPr kumimoji="1" lang="ja-JP" altLang="en-US" sz="1000" dirty="0">
                <a:latin typeface="Arial"/>
                <a:cs typeface="Arial"/>
              </a:rPr>
              <a:t>　</a:t>
            </a:r>
            <a:r>
              <a:rPr kumimoji="1" lang="en-US" altLang="ja-JP" sz="1000" dirty="0">
                <a:latin typeface="Arial"/>
                <a:cs typeface="Arial"/>
              </a:rPr>
              <a:t>055-273-9341</a:t>
            </a:r>
          </a:p>
          <a:p>
            <a:r>
              <a:rPr lang="ja-JP" altLang="en-US" sz="1000" dirty="0">
                <a:latin typeface="Arial"/>
                <a:cs typeface="Arial"/>
              </a:rPr>
              <a:t>　　　　　</a:t>
            </a:r>
            <a:r>
              <a:rPr lang="en-US" altLang="ja-JP" sz="1000" dirty="0">
                <a:latin typeface="Arial"/>
                <a:cs typeface="Arial"/>
                <a:hlinkClick r:id="rId3"/>
              </a:rPr>
              <a:t>kyomu-med@yamanashi.ac.jp</a:t>
            </a:r>
            <a:endParaRPr lang="en-US" altLang="ja-JP" sz="1000" dirty="0">
              <a:latin typeface="Arial"/>
              <a:cs typeface="Arial"/>
            </a:endParaRPr>
          </a:p>
        </p:txBody>
      </p:sp>
      <p:sp>
        <p:nvSpPr>
          <p:cNvPr id="36" name="テキスト ボックス 35"/>
          <p:cNvSpPr txBox="1"/>
          <p:nvPr/>
        </p:nvSpPr>
        <p:spPr>
          <a:xfrm>
            <a:off x="4755088" y="2341910"/>
            <a:ext cx="484428" cy="276999"/>
          </a:xfrm>
          <a:prstGeom prst="rect">
            <a:avLst/>
          </a:prstGeom>
          <a:noFill/>
          <a:ln>
            <a:noFill/>
          </a:ln>
        </p:spPr>
        <p:txBody>
          <a:bodyPr wrap="none" rtlCol="0">
            <a:spAutoFit/>
          </a:bodyPr>
          <a:lstStyle/>
          <a:p>
            <a:r>
              <a:rPr kumimoji="1" lang="ja-JP" altLang="en-US" sz="1200" b="1" dirty="0">
                <a:solidFill>
                  <a:srgbClr val="FF0000"/>
                </a:solidFill>
              </a:rPr>
              <a:t>はい</a:t>
            </a:r>
          </a:p>
        </p:txBody>
      </p:sp>
      <p:cxnSp>
        <p:nvCxnSpPr>
          <p:cNvPr id="37" name="直線矢印コネクタ 36"/>
          <p:cNvCxnSpPr>
            <a:cxnSpLocks/>
          </p:cNvCxnSpPr>
          <p:nvPr/>
        </p:nvCxnSpPr>
        <p:spPr>
          <a:xfrm>
            <a:off x="4149936" y="2472606"/>
            <a:ext cx="1869934" cy="270949"/>
          </a:xfrm>
          <a:prstGeom prst="straightConnector1">
            <a:avLst/>
          </a:prstGeom>
          <a:ln w="38100">
            <a:solidFill>
              <a:srgbClr val="000090"/>
            </a:solidFill>
            <a:prstDash val="solid"/>
            <a:tailEnd type="none" w="med" len="sm"/>
          </a:ln>
          <a:effectLst/>
        </p:spPr>
        <p:style>
          <a:lnRef idx="2">
            <a:schemeClr val="accent1"/>
          </a:lnRef>
          <a:fillRef idx="0">
            <a:schemeClr val="accent1"/>
          </a:fillRef>
          <a:effectRef idx="1">
            <a:schemeClr val="accent1"/>
          </a:effectRef>
          <a:fontRef idx="minor">
            <a:schemeClr val="tx1"/>
          </a:fontRef>
        </p:style>
      </p:cxnSp>
      <p:sp>
        <p:nvSpPr>
          <p:cNvPr id="38" name="テキスト ボックス 37"/>
          <p:cNvSpPr txBox="1"/>
          <p:nvPr/>
        </p:nvSpPr>
        <p:spPr>
          <a:xfrm>
            <a:off x="1574201" y="2526718"/>
            <a:ext cx="615874" cy="276999"/>
          </a:xfrm>
          <a:prstGeom prst="rect">
            <a:avLst/>
          </a:prstGeom>
          <a:noFill/>
        </p:spPr>
        <p:txBody>
          <a:bodyPr wrap="none" rtlCol="0">
            <a:spAutoFit/>
          </a:bodyPr>
          <a:lstStyle/>
          <a:p>
            <a:r>
              <a:rPr lang="ja-JP" altLang="en-US" sz="1200" b="1" dirty="0">
                <a:solidFill>
                  <a:srgbClr val="000090"/>
                </a:solidFill>
              </a:rPr>
              <a:t>いいえ</a:t>
            </a:r>
            <a:endParaRPr kumimoji="1" lang="ja-JP" altLang="en-US" sz="1200" b="1" dirty="0">
              <a:solidFill>
                <a:srgbClr val="000090"/>
              </a:solidFill>
            </a:endParaRPr>
          </a:p>
        </p:txBody>
      </p:sp>
      <p:sp>
        <p:nvSpPr>
          <p:cNvPr id="39" name="テキスト ボックス 38"/>
          <p:cNvSpPr txBox="1"/>
          <p:nvPr/>
        </p:nvSpPr>
        <p:spPr>
          <a:xfrm>
            <a:off x="250416" y="4787032"/>
            <a:ext cx="954107" cy="400110"/>
          </a:xfrm>
          <a:prstGeom prst="rect">
            <a:avLst/>
          </a:prstGeom>
          <a:noFill/>
        </p:spPr>
        <p:txBody>
          <a:bodyPr wrap="none" rtlCol="0">
            <a:spAutoFit/>
          </a:bodyPr>
          <a:lstStyle/>
          <a:p>
            <a:r>
              <a:rPr kumimoji="1" lang="ja-JP" altLang="en-US" sz="1000" dirty="0"/>
              <a:t>出席停止期間</a:t>
            </a:r>
            <a:endParaRPr kumimoji="1" lang="en-US" altLang="ja-JP" sz="1000" dirty="0"/>
          </a:p>
          <a:p>
            <a:r>
              <a:rPr kumimoji="1" lang="ja-JP" altLang="en-US" sz="1000" dirty="0"/>
              <a:t>終了翌日</a:t>
            </a:r>
            <a:endParaRPr kumimoji="1" lang="en-US" altLang="ja-JP" sz="1000" dirty="0"/>
          </a:p>
        </p:txBody>
      </p:sp>
      <p:sp>
        <p:nvSpPr>
          <p:cNvPr id="40" name="角丸四角形 39"/>
          <p:cNvSpPr/>
          <p:nvPr/>
        </p:nvSpPr>
        <p:spPr>
          <a:xfrm>
            <a:off x="243579" y="6289417"/>
            <a:ext cx="2578612" cy="473322"/>
          </a:xfrm>
          <a:prstGeom prst="roundRect">
            <a:avLst/>
          </a:prstGeom>
          <a:solidFill>
            <a:srgbClr val="0594FF"/>
          </a:solidFill>
          <a:ln w="95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a:solidFill>
                  <a:srgbClr val="FFFFFF"/>
                </a:solidFill>
              </a:rPr>
              <a:t>授業担当教員に</a:t>
            </a:r>
            <a:endParaRPr lang="en-US" altLang="ja-JP" sz="1000" dirty="0">
              <a:solidFill>
                <a:srgbClr val="FFFFFF"/>
              </a:solidFill>
            </a:endParaRPr>
          </a:p>
          <a:p>
            <a:pPr algn="ctr"/>
            <a:r>
              <a:rPr lang="ja-JP" altLang="en-US" sz="1000" dirty="0">
                <a:solidFill>
                  <a:srgbClr val="FFFFFF"/>
                </a:solidFill>
              </a:rPr>
              <a:t>「担当部署から送信された登校許可証明書」を</a:t>
            </a:r>
            <a:r>
              <a:rPr lang="en-US" altLang="ja-JP" sz="1000" dirty="0">
                <a:solidFill>
                  <a:srgbClr val="FFFFFF"/>
                </a:solidFill>
              </a:rPr>
              <a:t>CNS</a:t>
            </a:r>
            <a:r>
              <a:rPr lang="ja-JP" altLang="en-US" sz="1000" dirty="0">
                <a:solidFill>
                  <a:srgbClr val="FFFFFF"/>
                </a:solidFill>
              </a:rPr>
              <a:t>で転送</a:t>
            </a:r>
            <a:endParaRPr lang="en-US" altLang="ja-JP" sz="1000" dirty="0">
              <a:solidFill>
                <a:srgbClr val="FFFFFF"/>
              </a:solidFill>
            </a:endParaRPr>
          </a:p>
        </p:txBody>
      </p:sp>
      <p:cxnSp>
        <p:nvCxnSpPr>
          <p:cNvPr id="41" name="直線矢印コネクタ 40"/>
          <p:cNvCxnSpPr>
            <a:cxnSpLocks/>
            <a:stCxn id="60" idx="2"/>
          </p:cNvCxnSpPr>
          <p:nvPr/>
        </p:nvCxnSpPr>
        <p:spPr>
          <a:xfrm flipH="1">
            <a:off x="6041909" y="5002199"/>
            <a:ext cx="4633" cy="667799"/>
          </a:xfrm>
          <a:prstGeom prst="straightConnector1">
            <a:avLst/>
          </a:prstGeom>
          <a:ln w="38100">
            <a:solidFill>
              <a:srgbClr val="FF000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42" name="テキスト ボックス 41"/>
          <p:cNvSpPr txBox="1"/>
          <p:nvPr/>
        </p:nvSpPr>
        <p:spPr>
          <a:xfrm>
            <a:off x="5395890" y="2682534"/>
            <a:ext cx="1365529" cy="246221"/>
          </a:xfrm>
          <a:prstGeom prst="rect">
            <a:avLst/>
          </a:prstGeom>
          <a:solidFill>
            <a:srgbClr val="0594FF"/>
          </a:solidFill>
        </p:spPr>
        <p:txBody>
          <a:bodyPr wrap="square" rtlCol="0">
            <a:spAutoFit/>
          </a:bodyPr>
          <a:lstStyle/>
          <a:p>
            <a:r>
              <a:rPr lang="ja-JP" altLang="en-US" sz="1000" dirty="0">
                <a:solidFill>
                  <a:srgbClr val="FFFFFF"/>
                </a:solidFill>
              </a:rPr>
              <a:t>平日の午前中に電話</a:t>
            </a:r>
            <a:endParaRPr kumimoji="1" lang="ja-JP" altLang="en-US" sz="1000" b="1" dirty="0">
              <a:solidFill>
                <a:srgbClr val="FFFFFF"/>
              </a:solidFill>
            </a:endParaRPr>
          </a:p>
        </p:txBody>
      </p:sp>
      <p:sp>
        <p:nvSpPr>
          <p:cNvPr id="43" name="テキスト ボックス 42"/>
          <p:cNvSpPr txBox="1"/>
          <p:nvPr/>
        </p:nvSpPr>
        <p:spPr>
          <a:xfrm>
            <a:off x="3445106" y="4765522"/>
            <a:ext cx="1944018" cy="430887"/>
          </a:xfrm>
          <a:prstGeom prst="rect">
            <a:avLst/>
          </a:prstGeom>
          <a:noFill/>
          <a:ln w="25400">
            <a:solidFill>
              <a:srgbClr val="0070C0"/>
            </a:solidFill>
          </a:ln>
        </p:spPr>
        <p:txBody>
          <a:bodyPr wrap="square" rtlCol="0">
            <a:spAutoFit/>
          </a:bodyPr>
          <a:lstStyle/>
          <a:p>
            <a:pPr algn="ctr"/>
            <a:r>
              <a:rPr lang="ja-JP" altLang="en-US" sz="1200" b="1" dirty="0">
                <a:solidFill>
                  <a:srgbClr val="0070C0"/>
                </a:solidFill>
              </a:rPr>
              <a:t>陰性</a:t>
            </a:r>
            <a:r>
              <a:rPr lang="ja-JP" altLang="en-US" sz="1000" dirty="0">
                <a:solidFill>
                  <a:srgbClr val="0070C0"/>
                </a:solidFill>
              </a:rPr>
              <a:t>　</a:t>
            </a:r>
            <a:endParaRPr lang="en-US" altLang="ja-JP" sz="1000" dirty="0">
              <a:solidFill>
                <a:srgbClr val="0070C0"/>
              </a:solidFill>
            </a:endParaRPr>
          </a:p>
          <a:p>
            <a:pPr algn="ctr"/>
            <a:r>
              <a:rPr lang="ja-JP" altLang="en-US" sz="1000" dirty="0">
                <a:solidFill>
                  <a:srgbClr val="0070C0"/>
                </a:solidFill>
              </a:rPr>
              <a:t>または担当医の判断で実施せず</a:t>
            </a:r>
            <a:endParaRPr kumimoji="1" lang="ja-JP" altLang="en-US" sz="1000" dirty="0">
              <a:solidFill>
                <a:srgbClr val="0070C0"/>
              </a:solidFill>
            </a:endParaRPr>
          </a:p>
        </p:txBody>
      </p:sp>
      <p:sp>
        <p:nvSpPr>
          <p:cNvPr id="44" name="テキスト ボックス 43"/>
          <p:cNvSpPr txBox="1"/>
          <p:nvPr/>
        </p:nvSpPr>
        <p:spPr>
          <a:xfrm>
            <a:off x="5977516" y="6163915"/>
            <a:ext cx="697627" cy="246221"/>
          </a:xfrm>
          <a:prstGeom prst="rect">
            <a:avLst/>
          </a:prstGeom>
          <a:noFill/>
        </p:spPr>
        <p:txBody>
          <a:bodyPr wrap="none" rtlCol="0">
            <a:spAutoFit/>
          </a:bodyPr>
          <a:lstStyle/>
          <a:p>
            <a:r>
              <a:rPr lang="ja-JP" altLang="en-US" sz="1000" dirty="0"/>
              <a:t>療養終了</a:t>
            </a:r>
            <a:endParaRPr kumimoji="1" lang="en-US" altLang="ja-JP" sz="1000" dirty="0"/>
          </a:p>
        </p:txBody>
      </p:sp>
      <p:sp>
        <p:nvSpPr>
          <p:cNvPr id="45" name="角丸四角形 44"/>
          <p:cNvSpPr/>
          <p:nvPr/>
        </p:nvSpPr>
        <p:spPr>
          <a:xfrm>
            <a:off x="4182488" y="6433832"/>
            <a:ext cx="2429120" cy="394665"/>
          </a:xfrm>
          <a:prstGeom prst="roundRect">
            <a:avLst/>
          </a:prstGeom>
          <a:solidFill>
            <a:srgbClr val="0594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900" dirty="0">
                <a:solidFill>
                  <a:srgbClr val="FFFFFF"/>
                </a:solidFill>
              </a:rPr>
              <a:t>担当部署にメール連絡</a:t>
            </a:r>
            <a:endParaRPr lang="en-US" altLang="ja-JP" sz="900" dirty="0">
              <a:solidFill>
                <a:srgbClr val="FFFFFF"/>
              </a:solidFill>
            </a:endParaRPr>
          </a:p>
          <a:p>
            <a:pPr algn="ctr"/>
            <a:r>
              <a:rPr lang="ja-JP" altLang="en-US" sz="900" dirty="0">
                <a:solidFill>
                  <a:srgbClr val="FFFFFF"/>
                </a:solidFill>
              </a:rPr>
              <a:t>「登校許可証明書</a:t>
            </a:r>
            <a:r>
              <a:rPr lang="en-US" altLang="ja-JP" sz="900" baseline="30000" dirty="0">
                <a:solidFill>
                  <a:srgbClr val="FFFFFF"/>
                </a:solidFill>
              </a:rPr>
              <a:t>2</a:t>
            </a:r>
            <a:r>
              <a:rPr lang="ja-JP" altLang="en-US" sz="900" baseline="30000" dirty="0">
                <a:solidFill>
                  <a:srgbClr val="FFFFFF"/>
                </a:solidFill>
              </a:rPr>
              <a:t>）</a:t>
            </a:r>
            <a:r>
              <a:rPr lang="ja-JP" altLang="en-US" sz="900" dirty="0">
                <a:solidFill>
                  <a:srgbClr val="FFFFFF"/>
                </a:solidFill>
              </a:rPr>
              <a:t>」と「入院勧告解除通知」を添付で提出</a:t>
            </a:r>
            <a:endParaRPr lang="en-US" altLang="ja-JP" sz="900" dirty="0">
              <a:solidFill>
                <a:srgbClr val="FFFFFF"/>
              </a:solidFill>
            </a:endParaRPr>
          </a:p>
        </p:txBody>
      </p:sp>
      <p:sp>
        <p:nvSpPr>
          <p:cNvPr id="50" name="角丸四角形 49"/>
          <p:cNvSpPr/>
          <p:nvPr/>
        </p:nvSpPr>
        <p:spPr>
          <a:xfrm>
            <a:off x="2169780" y="676420"/>
            <a:ext cx="833908" cy="782711"/>
          </a:xfrm>
          <a:prstGeom prst="roundRect">
            <a:avLst/>
          </a:prstGeom>
          <a:solidFill>
            <a:schemeClr val="bg1"/>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rtlCol="0" anchor="ctr" anchorCtr="1"/>
          <a:lstStyle/>
          <a:p>
            <a:pPr algn="ctr"/>
            <a:r>
              <a:rPr lang="en-US" altLang="ja-JP" sz="1000" b="1" dirty="0">
                <a:solidFill>
                  <a:schemeClr val="tx1"/>
                </a:solidFill>
                <a:latin typeface="+mj-ea"/>
                <a:ea typeface="+mj-ea"/>
              </a:rPr>
              <a:t>Ⅲ</a:t>
            </a:r>
            <a:r>
              <a:rPr lang="ja-JP" altLang="en-US" sz="1000" b="1" dirty="0" err="1">
                <a:solidFill>
                  <a:schemeClr val="tx1"/>
                </a:solidFill>
                <a:latin typeface="+mj-ea"/>
                <a:ea typeface="+mj-ea"/>
              </a:rPr>
              <a:t>．</a:t>
            </a:r>
            <a:r>
              <a:rPr lang="ja-JP" altLang="en-US" sz="1000" b="1" dirty="0">
                <a:solidFill>
                  <a:schemeClr val="tx1"/>
                </a:solidFill>
                <a:latin typeface="+mj-ea"/>
                <a:ea typeface="+mj-ea"/>
              </a:rPr>
              <a:t>本人が濃厚接触者と</a:t>
            </a:r>
            <a:endParaRPr lang="en-US" altLang="ja-JP" sz="1000" b="1" dirty="0">
              <a:solidFill>
                <a:schemeClr val="tx1"/>
              </a:solidFill>
              <a:latin typeface="+mj-ea"/>
              <a:ea typeface="+mj-ea"/>
            </a:endParaRPr>
          </a:p>
          <a:p>
            <a:pPr algn="ctr"/>
            <a:r>
              <a:rPr lang="ja-JP" altLang="en-US" sz="1000" b="1" dirty="0">
                <a:solidFill>
                  <a:schemeClr val="tx1"/>
                </a:solidFill>
                <a:latin typeface="+mj-ea"/>
                <a:ea typeface="+mj-ea"/>
              </a:rPr>
              <a:t>特定された場合</a:t>
            </a:r>
            <a:endParaRPr lang="en-US" altLang="ja-JP" sz="1000" b="1" dirty="0">
              <a:solidFill>
                <a:schemeClr val="tx1"/>
              </a:solidFill>
              <a:latin typeface="+mj-ea"/>
              <a:ea typeface="+mj-ea"/>
            </a:endParaRPr>
          </a:p>
        </p:txBody>
      </p:sp>
      <p:sp>
        <p:nvSpPr>
          <p:cNvPr id="51" name="角丸四角形 50"/>
          <p:cNvSpPr/>
          <p:nvPr/>
        </p:nvSpPr>
        <p:spPr>
          <a:xfrm>
            <a:off x="1046809" y="673583"/>
            <a:ext cx="1085145" cy="781449"/>
          </a:xfrm>
          <a:prstGeom prst="roundRect">
            <a:avLst/>
          </a:prstGeom>
          <a:solidFill>
            <a:schemeClr val="bg1"/>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rtlCol="0" anchor="ctr" anchorCtr="1"/>
          <a:lstStyle/>
          <a:p>
            <a:pPr algn="ctr"/>
            <a:r>
              <a:rPr lang="en-US" altLang="ja-JP" sz="1000" b="1" dirty="0">
                <a:solidFill>
                  <a:schemeClr val="tx1"/>
                </a:solidFill>
                <a:latin typeface="+mj-ea"/>
                <a:ea typeface="+mj-ea"/>
              </a:rPr>
              <a:t>Ⅱ</a:t>
            </a:r>
            <a:r>
              <a:rPr lang="ja-JP" altLang="en-US" sz="1000" b="1" dirty="0" err="1">
                <a:solidFill>
                  <a:schemeClr val="tx1"/>
                </a:solidFill>
                <a:latin typeface="+mj-ea"/>
                <a:ea typeface="+mj-ea"/>
              </a:rPr>
              <a:t>．</a:t>
            </a:r>
            <a:r>
              <a:rPr lang="ja-JP" altLang="en-US" sz="1000" b="1" spc="-150" dirty="0">
                <a:solidFill>
                  <a:schemeClr val="tx1"/>
                </a:solidFill>
                <a:latin typeface="+mj-ea"/>
                <a:ea typeface="+mj-ea"/>
              </a:rPr>
              <a:t>基礎疾患等があり重症化のリスクが高いと主治医から判断された場合</a:t>
            </a:r>
            <a:endParaRPr lang="en-US" altLang="ja-JP" sz="1000" b="1" spc="-150" dirty="0">
              <a:solidFill>
                <a:schemeClr val="tx1"/>
              </a:solidFill>
              <a:latin typeface="+mj-ea"/>
              <a:ea typeface="+mj-ea"/>
            </a:endParaRPr>
          </a:p>
        </p:txBody>
      </p:sp>
      <p:sp>
        <p:nvSpPr>
          <p:cNvPr id="52" name="角丸四角形 51"/>
          <p:cNvSpPr/>
          <p:nvPr/>
        </p:nvSpPr>
        <p:spPr>
          <a:xfrm>
            <a:off x="4034599" y="673467"/>
            <a:ext cx="1186904" cy="787535"/>
          </a:xfrm>
          <a:prstGeom prst="roundRect">
            <a:avLst/>
          </a:prstGeom>
          <a:solidFill>
            <a:schemeClr val="bg1"/>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tIns="0" rtlCol="0" anchor="t" anchorCtr="0"/>
          <a:lstStyle/>
          <a:p>
            <a:pPr algn="ctr"/>
            <a:r>
              <a:rPr lang="en-US" altLang="ja-JP" sz="1000" b="1" dirty="0">
                <a:solidFill>
                  <a:schemeClr val="tx1"/>
                </a:solidFill>
                <a:latin typeface="+mj-ea"/>
                <a:ea typeface="+mj-ea"/>
              </a:rPr>
              <a:t>Ⅴ</a:t>
            </a:r>
            <a:r>
              <a:rPr lang="ja-JP" altLang="en-US" sz="1000" b="1" dirty="0" err="1">
                <a:solidFill>
                  <a:schemeClr val="tx1"/>
                </a:solidFill>
                <a:latin typeface="+mj-ea"/>
                <a:ea typeface="+mj-ea"/>
              </a:rPr>
              <a:t>．</a:t>
            </a:r>
            <a:r>
              <a:rPr lang="ja-JP" altLang="en-US" sz="1000" b="1" dirty="0">
                <a:solidFill>
                  <a:schemeClr val="tx1"/>
                </a:solidFill>
                <a:latin typeface="+mj-ea"/>
                <a:ea typeface="+mj-ea"/>
              </a:rPr>
              <a:t>海外から入国・帰国した場合</a:t>
            </a:r>
            <a:endParaRPr lang="en-US" altLang="ja-JP" sz="1000" b="1" dirty="0">
              <a:solidFill>
                <a:schemeClr val="tx1"/>
              </a:solidFill>
              <a:latin typeface="+mj-ea"/>
              <a:ea typeface="+mj-ea"/>
            </a:endParaRPr>
          </a:p>
        </p:txBody>
      </p:sp>
      <p:sp>
        <p:nvSpPr>
          <p:cNvPr id="53" name="テキスト ボックス 52"/>
          <p:cNvSpPr txBox="1"/>
          <p:nvPr/>
        </p:nvSpPr>
        <p:spPr>
          <a:xfrm>
            <a:off x="5309145" y="631186"/>
            <a:ext cx="1472655" cy="2031325"/>
          </a:xfrm>
          <a:prstGeom prst="rect">
            <a:avLst/>
          </a:prstGeom>
          <a:noFill/>
          <a:ln w="9525">
            <a:solidFill>
              <a:schemeClr val="tx1"/>
            </a:solidFill>
            <a:prstDash val="sysDot"/>
          </a:ln>
        </p:spPr>
        <p:txBody>
          <a:bodyPr wrap="square" rtlCol="0">
            <a:spAutoFit/>
          </a:bodyPr>
          <a:lstStyle/>
          <a:p>
            <a:r>
              <a:rPr kumimoji="1" lang="ja-JP" altLang="en-US" sz="900" dirty="0">
                <a:solidFill>
                  <a:srgbClr val="0070C0"/>
                </a:solidFill>
              </a:rPr>
              <a:t>●甲府キャンパス所属</a:t>
            </a:r>
            <a:endParaRPr kumimoji="1" lang="en-US" altLang="ja-JP" sz="900" dirty="0">
              <a:solidFill>
                <a:srgbClr val="0070C0"/>
              </a:solidFill>
            </a:endParaRPr>
          </a:p>
          <a:p>
            <a:r>
              <a:rPr kumimoji="1" lang="ja-JP" altLang="en-US" sz="600" dirty="0"/>
              <a:t>◆</a:t>
            </a:r>
            <a:r>
              <a:rPr kumimoji="1" lang="ja-JP" altLang="en-US" sz="900" dirty="0"/>
              <a:t>私事渡航の場合：</a:t>
            </a:r>
            <a:endParaRPr kumimoji="1" lang="en-US" altLang="ja-JP" sz="900" dirty="0"/>
          </a:p>
          <a:p>
            <a:pPr indent="87313"/>
            <a:r>
              <a:rPr kumimoji="1" lang="ja-JP" altLang="en-US" sz="900" dirty="0"/>
              <a:t>各学域支援課</a:t>
            </a:r>
            <a:endParaRPr kumimoji="1" lang="en-US" altLang="ja-JP" sz="900" dirty="0"/>
          </a:p>
          <a:p>
            <a:pPr indent="87313"/>
            <a:r>
              <a:rPr lang="ja-JP" altLang="en-US" sz="900" dirty="0"/>
              <a:t>・教育学域教務</a:t>
            </a:r>
            <a:r>
              <a:rPr lang="ja-JP" altLang="en-US" sz="900" spc="-150" dirty="0"/>
              <a:t>グループ</a:t>
            </a:r>
            <a:endParaRPr lang="en-US" altLang="ja-JP" sz="900" spc="-150" dirty="0"/>
          </a:p>
          <a:p>
            <a:pPr indent="87313"/>
            <a:r>
              <a:rPr lang="ja-JP" altLang="en-US" sz="900" spc="-150" dirty="0"/>
              <a:t>　　　　　　　</a:t>
            </a:r>
            <a:r>
              <a:rPr lang="en-US" altLang="ja-JP" sz="900" dirty="0"/>
              <a:t>055-220-8732</a:t>
            </a:r>
          </a:p>
          <a:p>
            <a:pPr indent="87313"/>
            <a:r>
              <a:rPr kumimoji="1" lang="ja-JP" altLang="en-US" sz="900" dirty="0"/>
              <a:t>・工学域教務</a:t>
            </a:r>
            <a:r>
              <a:rPr kumimoji="1" lang="ja-JP" altLang="en-US" sz="900" spc="-150" dirty="0"/>
              <a:t>グループ　　</a:t>
            </a:r>
            <a:r>
              <a:rPr lang="ja-JP" altLang="en-US" sz="900" spc="-150" dirty="0"/>
              <a:t>　　</a:t>
            </a:r>
            <a:endParaRPr lang="en-US" altLang="ja-JP" sz="900" spc="-150" dirty="0"/>
          </a:p>
          <a:p>
            <a:pPr indent="87313"/>
            <a:r>
              <a:rPr kumimoji="1" lang="ja-JP" altLang="en-US" sz="900" spc="-150" dirty="0"/>
              <a:t>　　　　　　　</a:t>
            </a:r>
            <a:r>
              <a:rPr kumimoji="1" lang="en-US" altLang="ja-JP" sz="900" dirty="0"/>
              <a:t>055-220-8734</a:t>
            </a:r>
          </a:p>
          <a:p>
            <a:pPr indent="87313"/>
            <a:r>
              <a:rPr lang="ja-JP" altLang="en-US" sz="900" dirty="0"/>
              <a:t>・生命環境学域教務</a:t>
            </a:r>
            <a:r>
              <a:rPr lang="ja-JP" altLang="en-US" sz="900" spc="-150" dirty="0"/>
              <a:t>グ</a:t>
            </a:r>
            <a:endParaRPr lang="en-US" altLang="ja-JP" sz="900" spc="-150" dirty="0"/>
          </a:p>
          <a:p>
            <a:pPr indent="87313"/>
            <a:r>
              <a:rPr lang="ja-JP" altLang="en-US" sz="900" spc="-150" dirty="0"/>
              <a:t>ループ　</a:t>
            </a:r>
            <a:r>
              <a:rPr lang="ja-JP" altLang="en-US" sz="900" dirty="0"/>
              <a:t>　</a:t>
            </a:r>
            <a:r>
              <a:rPr lang="en-US" altLang="ja-JP" sz="900" dirty="0"/>
              <a:t>055-220-8807</a:t>
            </a:r>
          </a:p>
          <a:p>
            <a:r>
              <a:rPr lang="ja-JP" altLang="en-US" sz="700" dirty="0"/>
              <a:t>◆</a:t>
            </a:r>
            <a:r>
              <a:rPr lang="ja-JP" altLang="en-US" sz="900" dirty="0"/>
              <a:t>留学生の場合：</a:t>
            </a:r>
            <a:endParaRPr lang="en-US" altLang="ja-JP" sz="900" dirty="0"/>
          </a:p>
          <a:p>
            <a:r>
              <a:rPr lang="ja-JP" altLang="en-US" sz="900" dirty="0"/>
              <a:t>国際企画課</a:t>
            </a:r>
            <a:r>
              <a:rPr lang="en-US" altLang="ja-JP" sz="900" dirty="0"/>
              <a:t>055-220-8373</a:t>
            </a:r>
          </a:p>
          <a:p>
            <a:r>
              <a:rPr lang="ja-JP" altLang="en-US" sz="900" dirty="0">
                <a:solidFill>
                  <a:srgbClr val="0070C0"/>
                </a:solidFill>
              </a:rPr>
              <a:t>●医</a:t>
            </a:r>
            <a:r>
              <a:rPr kumimoji="1" lang="ja-JP" altLang="en-US" sz="900" dirty="0">
                <a:solidFill>
                  <a:srgbClr val="0070C0"/>
                </a:solidFill>
              </a:rPr>
              <a:t>学部キャンパス所属</a:t>
            </a:r>
            <a:endParaRPr kumimoji="1" lang="en-US" altLang="ja-JP" sz="900" dirty="0">
              <a:solidFill>
                <a:srgbClr val="0070C0"/>
              </a:solidFill>
            </a:endParaRPr>
          </a:p>
          <a:p>
            <a:r>
              <a:rPr kumimoji="1" lang="ja-JP" altLang="en-US" sz="900" dirty="0"/>
              <a:t>学務課</a:t>
            </a:r>
            <a:r>
              <a:rPr lang="ja-JP" altLang="en-US" sz="900" dirty="0"/>
              <a:t>学生グループ</a:t>
            </a:r>
            <a:endParaRPr lang="en-US" altLang="ja-JP" sz="900" dirty="0"/>
          </a:p>
          <a:p>
            <a:r>
              <a:rPr kumimoji="1" lang="ja-JP" altLang="en-US" sz="900" dirty="0"/>
              <a:t>　　　　　　　</a:t>
            </a:r>
            <a:r>
              <a:rPr kumimoji="1" lang="en-US" altLang="ja-JP" sz="900" dirty="0"/>
              <a:t>055-273-9346</a:t>
            </a:r>
            <a:endParaRPr kumimoji="1" lang="ja-JP" altLang="en-US" sz="900" dirty="0"/>
          </a:p>
        </p:txBody>
      </p:sp>
      <p:sp>
        <p:nvSpPr>
          <p:cNvPr id="54" name="テキスト ボックス 53"/>
          <p:cNvSpPr txBox="1"/>
          <p:nvPr/>
        </p:nvSpPr>
        <p:spPr>
          <a:xfrm>
            <a:off x="4058158" y="1413083"/>
            <a:ext cx="1187437" cy="442674"/>
          </a:xfrm>
          <a:prstGeom prst="roundRect">
            <a:avLst/>
          </a:prstGeom>
          <a:solidFill>
            <a:srgbClr val="0594FF"/>
          </a:solidFill>
          <a:ln w="9525">
            <a:noFill/>
          </a:ln>
        </p:spPr>
        <p:txBody>
          <a:bodyPr wrap="square" rtlCol="0">
            <a:spAutoFit/>
          </a:bodyPr>
          <a:lstStyle/>
          <a:p>
            <a:r>
              <a:rPr kumimoji="1" lang="ja-JP" altLang="en-US" sz="1000" dirty="0">
                <a:solidFill>
                  <a:srgbClr val="FFFFFF"/>
                </a:solidFill>
              </a:rPr>
              <a:t>授業担当教員に</a:t>
            </a:r>
            <a:r>
              <a:rPr kumimoji="1" lang="en-US" altLang="ja-JP" sz="1000" dirty="0">
                <a:solidFill>
                  <a:srgbClr val="FFFFFF"/>
                </a:solidFill>
              </a:rPr>
              <a:t>CNS</a:t>
            </a:r>
            <a:r>
              <a:rPr lang="ja-JP" altLang="en-US" sz="1000" dirty="0">
                <a:solidFill>
                  <a:srgbClr val="FFFFFF"/>
                </a:solidFill>
              </a:rPr>
              <a:t>連絡</a:t>
            </a:r>
            <a:endParaRPr kumimoji="1" lang="ja-JP" altLang="en-US" sz="1000" dirty="0">
              <a:solidFill>
                <a:srgbClr val="FFFFFF"/>
              </a:solidFill>
            </a:endParaRPr>
          </a:p>
        </p:txBody>
      </p:sp>
      <p:cxnSp>
        <p:nvCxnSpPr>
          <p:cNvPr id="56" name="直線矢印コネクタ 55"/>
          <p:cNvCxnSpPr/>
          <p:nvPr/>
        </p:nvCxnSpPr>
        <p:spPr>
          <a:xfrm>
            <a:off x="4972201" y="1258614"/>
            <a:ext cx="351087" cy="0"/>
          </a:xfrm>
          <a:prstGeom prst="straightConnector1">
            <a:avLst/>
          </a:prstGeom>
          <a:ln w="25400">
            <a:solidFill>
              <a:srgbClr val="00009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59" name="ひし形 58"/>
          <p:cNvSpPr/>
          <p:nvPr/>
        </p:nvSpPr>
        <p:spPr>
          <a:xfrm>
            <a:off x="5379859" y="4673325"/>
            <a:ext cx="1324101" cy="361130"/>
          </a:xfrm>
          <a:prstGeom prst="diamond">
            <a:avLst/>
          </a:prstGeom>
          <a:solidFill>
            <a:schemeClr val="bg1"/>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5616856" y="4722272"/>
            <a:ext cx="859371" cy="27992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r>
              <a:rPr lang="en-US" altLang="ja-JP" sz="1000" b="1" dirty="0">
                <a:solidFill>
                  <a:schemeClr val="tx1"/>
                </a:solidFill>
                <a:latin typeface="+mj-ea"/>
                <a:ea typeface="+mj-ea"/>
              </a:rPr>
              <a:t>PCR</a:t>
            </a:r>
            <a:r>
              <a:rPr lang="ja-JP" altLang="en-US" sz="1000" b="1" dirty="0">
                <a:solidFill>
                  <a:schemeClr val="tx1"/>
                </a:solidFill>
              </a:rPr>
              <a:t>検査</a:t>
            </a:r>
            <a:endParaRPr lang="en-US" altLang="ja-JP" sz="1000" b="1" dirty="0">
              <a:solidFill>
                <a:schemeClr val="tx1"/>
              </a:solidFill>
            </a:endParaRPr>
          </a:p>
        </p:txBody>
      </p:sp>
      <p:sp>
        <p:nvSpPr>
          <p:cNvPr id="61" name="角丸四角形 60"/>
          <p:cNvSpPr/>
          <p:nvPr/>
        </p:nvSpPr>
        <p:spPr>
          <a:xfrm>
            <a:off x="1140735" y="2865012"/>
            <a:ext cx="912933" cy="1118428"/>
          </a:xfrm>
          <a:prstGeom prst="round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lstStyle/>
          <a:p>
            <a:r>
              <a:rPr lang="ja-JP" altLang="en-US" sz="1000" dirty="0">
                <a:solidFill>
                  <a:srgbClr val="C00000"/>
                </a:solidFill>
              </a:rPr>
              <a:t>主治医が登校を許可するまで</a:t>
            </a:r>
            <a:endParaRPr lang="en-US" altLang="ja-JP" sz="1000" dirty="0">
              <a:solidFill>
                <a:srgbClr val="C00000"/>
              </a:solidFill>
            </a:endParaRPr>
          </a:p>
          <a:p>
            <a:r>
              <a:rPr lang="ja-JP" altLang="en-US" sz="1000" dirty="0">
                <a:solidFill>
                  <a:srgbClr val="C00000"/>
                </a:solidFill>
                <a:latin typeface="+mn-ea"/>
                <a:cs typeface="ＭＳ 明朝"/>
              </a:rPr>
              <a:t>［登校禁止］</a:t>
            </a:r>
            <a:endParaRPr lang="en-US" altLang="ja-JP" sz="1000" dirty="0">
              <a:solidFill>
                <a:srgbClr val="C00000"/>
              </a:solidFill>
              <a:latin typeface="+mn-ea"/>
              <a:cs typeface="ＭＳ 明朝"/>
            </a:endParaRPr>
          </a:p>
        </p:txBody>
      </p:sp>
      <p:sp>
        <p:nvSpPr>
          <p:cNvPr id="62" name="角丸四角形 61"/>
          <p:cNvSpPr/>
          <p:nvPr/>
        </p:nvSpPr>
        <p:spPr>
          <a:xfrm>
            <a:off x="2091790" y="2854972"/>
            <a:ext cx="911898" cy="1128467"/>
          </a:xfrm>
          <a:prstGeom prst="round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lstStyle/>
          <a:p>
            <a:r>
              <a:rPr lang="ja-JP" altLang="en-US" sz="1000" dirty="0">
                <a:solidFill>
                  <a:srgbClr val="C00000"/>
                </a:solidFill>
              </a:rPr>
              <a:t>本人が感染者と最後に接触した日から</a:t>
            </a:r>
            <a:r>
              <a:rPr lang="en-US" altLang="ja-JP" sz="1000" dirty="0">
                <a:solidFill>
                  <a:srgbClr val="C00000"/>
                </a:solidFill>
              </a:rPr>
              <a:t>14</a:t>
            </a:r>
            <a:r>
              <a:rPr lang="ja-JP" altLang="en-US" sz="1000" dirty="0">
                <a:solidFill>
                  <a:srgbClr val="C00000"/>
                </a:solidFill>
              </a:rPr>
              <a:t>日間　自宅待機</a:t>
            </a:r>
            <a:endParaRPr lang="en-US" altLang="ja-JP" sz="1000" dirty="0">
              <a:solidFill>
                <a:srgbClr val="C00000"/>
              </a:solidFill>
            </a:endParaRPr>
          </a:p>
          <a:p>
            <a:pPr algn="ctr"/>
            <a:r>
              <a:rPr lang="ja-JP" altLang="en-US" sz="1000" dirty="0">
                <a:solidFill>
                  <a:srgbClr val="C00000"/>
                </a:solidFill>
                <a:latin typeface="+mn-ea"/>
                <a:cs typeface="ＭＳ 明朝"/>
              </a:rPr>
              <a:t>［登校禁止］</a:t>
            </a:r>
            <a:endParaRPr lang="en-US" altLang="ja-JP" sz="1000" dirty="0">
              <a:solidFill>
                <a:srgbClr val="C00000"/>
              </a:solidFill>
              <a:latin typeface="+mn-ea"/>
              <a:cs typeface="ＭＳ 明朝"/>
            </a:endParaRPr>
          </a:p>
        </p:txBody>
      </p:sp>
      <p:sp>
        <p:nvSpPr>
          <p:cNvPr id="63" name="角丸四角形 62"/>
          <p:cNvSpPr/>
          <p:nvPr/>
        </p:nvSpPr>
        <p:spPr>
          <a:xfrm>
            <a:off x="4079851" y="2853374"/>
            <a:ext cx="1141652" cy="1137069"/>
          </a:xfrm>
          <a:prstGeom prst="round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lstStyle/>
          <a:p>
            <a:r>
              <a:rPr lang="ja-JP" altLang="en-US" sz="1000" dirty="0">
                <a:solidFill>
                  <a:srgbClr val="C00000"/>
                </a:solidFill>
              </a:rPr>
              <a:t>海外から入国した日から</a:t>
            </a:r>
            <a:r>
              <a:rPr lang="en-US" altLang="ja-JP" sz="1000" dirty="0">
                <a:solidFill>
                  <a:srgbClr val="C00000"/>
                </a:solidFill>
              </a:rPr>
              <a:t>14</a:t>
            </a:r>
            <a:r>
              <a:rPr lang="ja-JP" altLang="en-US" sz="1000" dirty="0">
                <a:solidFill>
                  <a:srgbClr val="C00000"/>
                </a:solidFill>
              </a:rPr>
              <a:t>日間　自宅待機</a:t>
            </a:r>
            <a:endParaRPr lang="en-US" altLang="ja-JP" sz="1000" dirty="0">
              <a:solidFill>
                <a:srgbClr val="C00000"/>
              </a:solidFill>
            </a:endParaRPr>
          </a:p>
          <a:p>
            <a:endParaRPr lang="en-US" altLang="ja-JP" sz="1000" dirty="0">
              <a:solidFill>
                <a:srgbClr val="FF0000"/>
              </a:solidFill>
            </a:endParaRPr>
          </a:p>
          <a:p>
            <a:pPr algn="ctr"/>
            <a:r>
              <a:rPr lang="ja-JP" altLang="en-US" sz="1000" dirty="0">
                <a:solidFill>
                  <a:srgbClr val="C00000"/>
                </a:solidFill>
                <a:latin typeface="+mn-ea"/>
                <a:cs typeface="ＭＳ 明朝"/>
              </a:rPr>
              <a:t>［登校禁止］</a:t>
            </a:r>
            <a:endParaRPr lang="en-US" altLang="ja-JP" sz="1000" dirty="0">
              <a:solidFill>
                <a:srgbClr val="C00000"/>
              </a:solidFill>
              <a:latin typeface="+mn-ea"/>
              <a:cs typeface="ＭＳ 明朝"/>
            </a:endParaRPr>
          </a:p>
        </p:txBody>
      </p:sp>
      <p:sp>
        <p:nvSpPr>
          <p:cNvPr id="64" name="角丸四角形 63"/>
          <p:cNvSpPr/>
          <p:nvPr/>
        </p:nvSpPr>
        <p:spPr>
          <a:xfrm>
            <a:off x="120070" y="2776723"/>
            <a:ext cx="5149348" cy="1719521"/>
          </a:xfrm>
          <a:prstGeom prst="roundRect">
            <a:avLst>
              <a:gd name="adj" fmla="val 11551"/>
            </a:avLst>
          </a:prstGeom>
          <a:noFill/>
          <a:ln w="25400">
            <a:solidFill>
              <a:srgbClr val="0070C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cxnSp>
        <p:nvCxnSpPr>
          <p:cNvPr id="65" name="直線矢印コネクタ 64"/>
          <p:cNvCxnSpPr>
            <a:cxnSpLocks/>
            <a:stCxn id="43" idx="0"/>
          </p:cNvCxnSpPr>
          <p:nvPr/>
        </p:nvCxnSpPr>
        <p:spPr>
          <a:xfrm flipH="1" flipV="1">
            <a:off x="4413851" y="4502371"/>
            <a:ext cx="3264" cy="263151"/>
          </a:xfrm>
          <a:prstGeom prst="straightConnector1">
            <a:avLst/>
          </a:prstGeom>
          <a:ln w="38100">
            <a:solidFill>
              <a:srgbClr val="0070C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67" name="テキスト ボックス 66"/>
          <p:cNvSpPr txBox="1"/>
          <p:nvPr/>
        </p:nvSpPr>
        <p:spPr>
          <a:xfrm>
            <a:off x="4243794" y="1134752"/>
            <a:ext cx="728407" cy="272415"/>
          </a:xfrm>
          <a:prstGeom prst="roundRect">
            <a:avLst/>
          </a:prstGeom>
          <a:solidFill>
            <a:srgbClr val="0594FF"/>
          </a:solidFill>
          <a:ln w="12700">
            <a:noFill/>
          </a:ln>
        </p:spPr>
        <p:txBody>
          <a:bodyPr wrap="square" rtlCol="0">
            <a:spAutoFit/>
          </a:bodyPr>
          <a:lstStyle/>
          <a:p>
            <a:r>
              <a:rPr lang="ja-JP" altLang="en-US" sz="1000" dirty="0">
                <a:solidFill>
                  <a:srgbClr val="FFFFFF"/>
                </a:solidFill>
              </a:rPr>
              <a:t>電話</a:t>
            </a:r>
            <a:r>
              <a:rPr kumimoji="1" lang="ja-JP" altLang="en-US" sz="1000" dirty="0">
                <a:solidFill>
                  <a:srgbClr val="FFFFFF"/>
                </a:solidFill>
              </a:rPr>
              <a:t>連絡</a:t>
            </a:r>
          </a:p>
        </p:txBody>
      </p:sp>
      <p:sp>
        <p:nvSpPr>
          <p:cNvPr id="75" name="正方形/長方形 74"/>
          <p:cNvSpPr/>
          <p:nvPr/>
        </p:nvSpPr>
        <p:spPr>
          <a:xfrm>
            <a:off x="5327707" y="4312160"/>
            <a:ext cx="1353857" cy="223239"/>
          </a:xfrm>
          <a:prstGeom prst="rect">
            <a:avLst/>
          </a:prstGeom>
          <a:solidFill>
            <a:schemeClr val="bg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r>
              <a:rPr lang="en-US" altLang="ja-JP" sz="1000" dirty="0">
                <a:solidFill>
                  <a:srgbClr val="000000"/>
                </a:solidFill>
              </a:rPr>
              <a:t>13</a:t>
            </a:r>
            <a:r>
              <a:rPr lang="ja-JP" altLang="en-US" sz="1000" dirty="0">
                <a:solidFill>
                  <a:srgbClr val="000000"/>
                </a:solidFill>
              </a:rPr>
              <a:t>時迄に附属病院受診</a:t>
            </a:r>
            <a:endParaRPr lang="en-US" altLang="ja-JP" sz="1000" dirty="0">
              <a:solidFill>
                <a:srgbClr val="000000"/>
              </a:solidFill>
            </a:endParaRPr>
          </a:p>
        </p:txBody>
      </p:sp>
      <p:cxnSp>
        <p:nvCxnSpPr>
          <p:cNvPr id="96" name="直線矢印コネクタ 95"/>
          <p:cNvCxnSpPr>
            <a:cxnSpLocks/>
          </p:cNvCxnSpPr>
          <p:nvPr/>
        </p:nvCxnSpPr>
        <p:spPr>
          <a:xfrm>
            <a:off x="1206569" y="4493294"/>
            <a:ext cx="0" cy="630659"/>
          </a:xfrm>
          <a:prstGeom prst="straightConnector1">
            <a:avLst/>
          </a:prstGeom>
          <a:ln w="38100">
            <a:solidFill>
              <a:srgbClr val="00206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97" name="正方形/長方形 96"/>
          <p:cNvSpPr/>
          <p:nvPr/>
        </p:nvSpPr>
        <p:spPr>
          <a:xfrm>
            <a:off x="4107721" y="6851914"/>
            <a:ext cx="2674079" cy="1033472"/>
          </a:xfrm>
          <a:prstGeom prst="rect">
            <a:avLst/>
          </a:prstGeom>
          <a:solidFill>
            <a:srgbClr val="CCFFFF"/>
          </a:solidFill>
          <a:ln>
            <a:solidFill>
              <a:schemeClr val="tx1"/>
            </a:solidFill>
            <a:prstDash val="sysDash"/>
          </a:ln>
          <a:effectLst/>
        </p:spPr>
        <p:style>
          <a:lnRef idx="1">
            <a:schemeClr val="accent1"/>
          </a:lnRef>
          <a:fillRef idx="3">
            <a:schemeClr val="accent1"/>
          </a:fillRef>
          <a:effectRef idx="2">
            <a:schemeClr val="accent1"/>
          </a:effectRef>
          <a:fontRef idx="minor">
            <a:schemeClr val="lt1"/>
          </a:fontRef>
        </p:style>
        <p:txBody>
          <a:bodyPr lIns="36000" rIns="36000" rtlCol="0" anchor="t"/>
          <a:lstStyle/>
          <a:p>
            <a:pPr>
              <a:lnSpc>
                <a:spcPts val="1100"/>
              </a:lnSpc>
            </a:pPr>
            <a:r>
              <a:rPr lang="en-US" altLang="ja-JP" sz="1000" dirty="0">
                <a:solidFill>
                  <a:schemeClr val="tx1"/>
                </a:solidFill>
              </a:rPr>
              <a:t>3</a:t>
            </a:r>
            <a:r>
              <a:rPr lang="ja-JP" altLang="en-US" sz="1000" dirty="0">
                <a:solidFill>
                  <a:schemeClr val="tx1"/>
                </a:solidFill>
              </a:rPr>
              <a:t>）・相談先に迷う場合は、保健管理センター</a:t>
            </a:r>
            <a:endParaRPr lang="en-US" altLang="ja-JP" sz="1000" dirty="0">
              <a:solidFill>
                <a:schemeClr val="tx1"/>
              </a:solidFill>
            </a:endParaRPr>
          </a:p>
          <a:p>
            <a:pPr>
              <a:lnSpc>
                <a:spcPts val="1100"/>
              </a:lnSpc>
            </a:pPr>
            <a:r>
              <a:rPr lang="ja-JP" altLang="en-US" sz="1000" dirty="0">
                <a:solidFill>
                  <a:schemeClr val="tx1"/>
                </a:solidFill>
              </a:rPr>
              <a:t>　　または、受診・相談センターへ電話</a:t>
            </a:r>
            <a:endParaRPr lang="en-US" altLang="ja-JP" sz="1000" dirty="0">
              <a:solidFill>
                <a:schemeClr val="tx1"/>
              </a:solidFill>
            </a:endParaRPr>
          </a:p>
          <a:p>
            <a:pPr>
              <a:lnSpc>
                <a:spcPts val="1100"/>
              </a:lnSpc>
            </a:pPr>
            <a:r>
              <a:rPr lang="ja-JP" altLang="en-US" sz="1000" dirty="0">
                <a:solidFill>
                  <a:schemeClr val="tx1"/>
                </a:solidFill>
              </a:rPr>
              <a:t>　 ・夜間や休日に体調不良となった方は</a:t>
            </a:r>
            <a:endParaRPr lang="en-US" altLang="ja-JP" sz="1000" dirty="0">
              <a:solidFill>
                <a:schemeClr val="tx1"/>
              </a:solidFill>
            </a:endParaRPr>
          </a:p>
          <a:p>
            <a:pPr>
              <a:lnSpc>
                <a:spcPts val="1100"/>
              </a:lnSpc>
            </a:pPr>
            <a:r>
              <a:rPr lang="ja-JP" altLang="en-US" sz="1000" dirty="0">
                <a:solidFill>
                  <a:schemeClr val="tx1"/>
                </a:solidFill>
              </a:rPr>
              <a:t>　　受診・相談センターへ電話</a:t>
            </a:r>
            <a:endParaRPr lang="en-US" altLang="ja-JP" sz="1000" dirty="0">
              <a:solidFill>
                <a:schemeClr val="tx1"/>
              </a:solidFill>
            </a:endParaRPr>
          </a:p>
          <a:p>
            <a:pPr>
              <a:lnSpc>
                <a:spcPts val="1100"/>
              </a:lnSpc>
            </a:pPr>
            <a:r>
              <a:rPr lang="ja-JP" altLang="en-US" sz="1000" dirty="0">
                <a:solidFill>
                  <a:srgbClr val="000000"/>
                </a:solidFill>
              </a:rPr>
              <a:t>　　　山梨県　受診・相談センター </a:t>
            </a:r>
            <a:r>
              <a:rPr lang="en-US" altLang="ja-JP" sz="1000" dirty="0">
                <a:solidFill>
                  <a:srgbClr val="000000"/>
                </a:solidFill>
              </a:rPr>
              <a:t>055-223-8896</a:t>
            </a:r>
          </a:p>
          <a:p>
            <a:pPr>
              <a:lnSpc>
                <a:spcPts val="1100"/>
              </a:lnSpc>
            </a:pPr>
            <a:r>
              <a:rPr lang="ja-JP" altLang="en-US" sz="1000" dirty="0">
                <a:solidFill>
                  <a:srgbClr val="000000"/>
                </a:solidFill>
              </a:rPr>
              <a:t>　　　　　　　　 外国語対応　　　 　  </a:t>
            </a:r>
            <a:r>
              <a:rPr lang="en-US" altLang="ja-JP" sz="1000" dirty="0">
                <a:solidFill>
                  <a:srgbClr val="000000"/>
                </a:solidFill>
              </a:rPr>
              <a:t>092-687-7953</a:t>
            </a:r>
          </a:p>
          <a:p>
            <a:pPr>
              <a:lnSpc>
                <a:spcPts val="1100"/>
              </a:lnSpc>
            </a:pPr>
            <a:r>
              <a:rPr lang="ja-JP" altLang="en-US" sz="1000" dirty="0">
                <a:solidFill>
                  <a:srgbClr val="000000"/>
                </a:solidFill>
              </a:rPr>
              <a:t>　　　甲府市　受診・相談センター </a:t>
            </a:r>
            <a:r>
              <a:rPr lang="en-US" altLang="ja-JP" sz="1000" dirty="0">
                <a:solidFill>
                  <a:srgbClr val="000000"/>
                </a:solidFill>
              </a:rPr>
              <a:t>055-237-8952</a:t>
            </a:r>
          </a:p>
        </p:txBody>
      </p:sp>
      <p:cxnSp>
        <p:nvCxnSpPr>
          <p:cNvPr id="82" name="カギ線コネクタ 2">
            <a:extLst>
              <a:ext uri="{FF2B5EF4-FFF2-40B4-BE49-F238E27FC236}">
                <a16:creationId xmlns:a16="http://schemas.microsoft.com/office/drawing/2014/main" id="{A4F99475-5C6E-430F-8DB0-130E01F23631}"/>
              </a:ext>
            </a:extLst>
          </p:cNvPr>
          <p:cNvCxnSpPr>
            <a:cxnSpLocks/>
            <a:stCxn id="45" idx="1"/>
            <a:endCxn id="32" idx="3"/>
          </p:cNvCxnSpPr>
          <p:nvPr/>
        </p:nvCxnSpPr>
        <p:spPr>
          <a:xfrm rot="10800000">
            <a:off x="2844242" y="5948765"/>
            <a:ext cx="1338246" cy="682401"/>
          </a:xfrm>
          <a:prstGeom prst="bentConnector3">
            <a:avLst>
              <a:gd name="adj1" fmla="val 62812"/>
            </a:avLst>
          </a:prstGeom>
          <a:ln w="38100">
            <a:solidFill>
              <a:srgbClr val="002060"/>
            </a:solidFill>
            <a:tailEnd type="triangle"/>
          </a:ln>
        </p:spPr>
        <p:style>
          <a:lnRef idx="1">
            <a:schemeClr val="accent1"/>
          </a:lnRef>
          <a:fillRef idx="0">
            <a:schemeClr val="accent1"/>
          </a:fillRef>
          <a:effectRef idx="0">
            <a:schemeClr val="accent1"/>
          </a:effectRef>
          <a:fontRef idx="minor">
            <a:schemeClr val="tx1"/>
          </a:fontRef>
        </p:style>
      </p:cxnSp>
      <p:sp>
        <p:nvSpPr>
          <p:cNvPr id="89" name="正方形/長方形 88"/>
          <p:cNvSpPr/>
          <p:nvPr/>
        </p:nvSpPr>
        <p:spPr>
          <a:xfrm>
            <a:off x="5616856" y="291610"/>
            <a:ext cx="550582" cy="291240"/>
          </a:xfrm>
          <a:prstGeom prst="rect">
            <a:avLst/>
          </a:prstGeom>
          <a:solidFill>
            <a:srgbClr val="0092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000" dirty="0"/>
              <a:t>学生</a:t>
            </a:r>
          </a:p>
        </p:txBody>
      </p:sp>
      <p:sp>
        <p:nvSpPr>
          <p:cNvPr id="92" name="正方形/長方形 91"/>
          <p:cNvSpPr/>
          <p:nvPr/>
        </p:nvSpPr>
        <p:spPr>
          <a:xfrm>
            <a:off x="6167438" y="291609"/>
            <a:ext cx="660959" cy="291241"/>
          </a:xfrm>
          <a:prstGeom prst="rect">
            <a:avLst/>
          </a:prstGeom>
          <a:solidFill>
            <a:schemeClr val="accent6">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1000" dirty="0">
                <a:solidFill>
                  <a:srgbClr val="000000"/>
                </a:solidFill>
              </a:rPr>
              <a:t>大学</a:t>
            </a:r>
            <a:r>
              <a:rPr lang="ja-JP" altLang="en-US" sz="1000" dirty="0">
                <a:solidFill>
                  <a:srgbClr val="000000"/>
                </a:solidFill>
              </a:rPr>
              <a:t>担当者</a:t>
            </a:r>
            <a:endParaRPr kumimoji="1" lang="ja-JP" altLang="en-US" sz="1000" dirty="0">
              <a:solidFill>
                <a:srgbClr val="000000"/>
              </a:solidFill>
            </a:endParaRPr>
          </a:p>
        </p:txBody>
      </p:sp>
      <p:sp>
        <p:nvSpPr>
          <p:cNvPr id="76" name="四角形吹き出し 86">
            <a:extLst>
              <a:ext uri="{FF2B5EF4-FFF2-40B4-BE49-F238E27FC236}">
                <a16:creationId xmlns:a16="http://schemas.microsoft.com/office/drawing/2014/main" id="{478B5244-C126-440E-A77A-A2D2464459C6}"/>
              </a:ext>
            </a:extLst>
          </p:cNvPr>
          <p:cNvSpPr/>
          <p:nvPr/>
        </p:nvSpPr>
        <p:spPr>
          <a:xfrm>
            <a:off x="1305592" y="3763873"/>
            <a:ext cx="1761719" cy="1235351"/>
          </a:xfrm>
          <a:custGeom>
            <a:avLst/>
            <a:gdLst>
              <a:gd name="connsiteX0" fmla="*/ 0 w 1849064"/>
              <a:gd name="connsiteY0" fmla="*/ 0 h 430887"/>
              <a:gd name="connsiteX1" fmla="*/ 308177 w 1849064"/>
              <a:gd name="connsiteY1" fmla="*/ 0 h 430887"/>
              <a:gd name="connsiteX2" fmla="*/ 774055 w 1849064"/>
              <a:gd name="connsiteY2" fmla="*/ -582908 h 430887"/>
              <a:gd name="connsiteX3" fmla="*/ 770443 w 1849064"/>
              <a:gd name="connsiteY3" fmla="*/ 0 h 430887"/>
              <a:gd name="connsiteX4" fmla="*/ 1849064 w 1849064"/>
              <a:gd name="connsiteY4" fmla="*/ 0 h 430887"/>
              <a:gd name="connsiteX5" fmla="*/ 1849064 w 1849064"/>
              <a:gd name="connsiteY5" fmla="*/ 71815 h 430887"/>
              <a:gd name="connsiteX6" fmla="*/ 1849064 w 1849064"/>
              <a:gd name="connsiteY6" fmla="*/ 71815 h 430887"/>
              <a:gd name="connsiteX7" fmla="*/ 1849064 w 1849064"/>
              <a:gd name="connsiteY7" fmla="*/ 179536 h 430887"/>
              <a:gd name="connsiteX8" fmla="*/ 1849064 w 1849064"/>
              <a:gd name="connsiteY8" fmla="*/ 430887 h 430887"/>
              <a:gd name="connsiteX9" fmla="*/ 770443 w 1849064"/>
              <a:gd name="connsiteY9" fmla="*/ 430887 h 430887"/>
              <a:gd name="connsiteX10" fmla="*/ 308177 w 1849064"/>
              <a:gd name="connsiteY10" fmla="*/ 430887 h 430887"/>
              <a:gd name="connsiteX11" fmla="*/ 308177 w 1849064"/>
              <a:gd name="connsiteY11" fmla="*/ 430887 h 430887"/>
              <a:gd name="connsiteX12" fmla="*/ 0 w 1849064"/>
              <a:gd name="connsiteY12" fmla="*/ 430887 h 430887"/>
              <a:gd name="connsiteX13" fmla="*/ 0 w 1849064"/>
              <a:gd name="connsiteY13" fmla="*/ 179536 h 430887"/>
              <a:gd name="connsiteX14" fmla="*/ 0 w 1849064"/>
              <a:gd name="connsiteY14" fmla="*/ 71815 h 430887"/>
              <a:gd name="connsiteX15" fmla="*/ 0 w 1849064"/>
              <a:gd name="connsiteY15" fmla="*/ 71815 h 430887"/>
              <a:gd name="connsiteX16" fmla="*/ 0 w 1849064"/>
              <a:gd name="connsiteY16" fmla="*/ 0 h 430887"/>
              <a:gd name="connsiteX0" fmla="*/ 0 w 1849064"/>
              <a:gd name="connsiteY0" fmla="*/ 582908 h 1013795"/>
              <a:gd name="connsiteX1" fmla="*/ 658905 w 1849064"/>
              <a:gd name="connsiteY1" fmla="*/ 582908 h 1013795"/>
              <a:gd name="connsiteX2" fmla="*/ 774055 w 1849064"/>
              <a:gd name="connsiteY2" fmla="*/ 0 h 1013795"/>
              <a:gd name="connsiteX3" fmla="*/ 770443 w 1849064"/>
              <a:gd name="connsiteY3" fmla="*/ 582908 h 1013795"/>
              <a:gd name="connsiteX4" fmla="*/ 1849064 w 1849064"/>
              <a:gd name="connsiteY4" fmla="*/ 582908 h 1013795"/>
              <a:gd name="connsiteX5" fmla="*/ 1849064 w 1849064"/>
              <a:gd name="connsiteY5" fmla="*/ 654723 h 1013795"/>
              <a:gd name="connsiteX6" fmla="*/ 1849064 w 1849064"/>
              <a:gd name="connsiteY6" fmla="*/ 654723 h 1013795"/>
              <a:gd name="connsiteX7" fmla="*/ 1849064 w 1849064"/>
              <a:gd name="connsiteY7" fmla="*/ 762444 h 1013795"/>
              <a:gd name="connsiteX8" fmla="*/ 1849064 w 1849064"/>
              <a:gd name="connsiteY8" fmla="*/ 1013795 h 1013795"/>
              <a:gd name="connsiteX9" fmla="*/ 770443 w 1849064"/>
              <a:gd name="connsiteY9" fmla="*/ 1013795 h 1013795"/>
              <a:gd name="connsiteX10" fmla="*/ 308177 w 1849064"/>
              <a:gd name="connsiteY10" fmla="*/ 1013795 h 1013795"/>
              <a:gd name="connsiteX11" fmla="*/ 308177 w 1849064"/>
              <a:gd name="connsiteY11" fmla="*/ 1013795 h 1013795"/>
              <a:gd name="connsiteX12" fmla="*/ 0 w 1849064"/>
              <a:gd name="connsiteY12" fmla="*/ 1013795 h 1013795"/>
              <a:gd name="connsiteX13" fmla="*/ 0 w 1849064"/>
              <a:gd name="connsiteY13" fmla="*/ 762444 h 1013795"/>
              <a:gd name="connsiteX14" fmla="*/ 0 w 1849064"/>
              <a:gd name="connsiteY14" fmla="*/ 654723 h 1013795"/>
              <a:gd name="connsiteX15" fmla="*/ 0 w 1849064"/>
              <a:gd name="connsiteY15" fmla="*/ 654723 h 1013795"/>
              <a:gd name="connsiteX16" fmla="*/ 0 w 1849064"/>
              <a:gd name="connsiteY16" fmla="*/ 582908 h 1013795"/>
              <a:gd name="connsiteX0" fmla="*/ 0 w 1849064"/>
              <a:gd name="connsiteY0" fmla="*/ 720694 h 1151581"/>
              <a:gd name="connsiteX1" fmla="*/ 658905 w 1849064"/>
              <a:gd name="connsiteY1" fmla="*/ 720694 h 1151581"/>
              <a:gd name="connsiteX2" fmla="*/ 723951 w 1849064"/>
              <a:gd name="connsiteY2" fmla="*/ 0 h 1151581"/>
              <a:gd name="connsiteX3" fmla="*/ 770443 w 1849064"/>
              <a:gd name="connsiteY3" fmla="*/ 720694 h 1151581"/>
              <a:gd name="connsiteX4" fmla="*/ 1849064 w 1849064"/>
              <a:gd name="connsiteY4" fmla="*/ 720694 h 1151581"/>
              <a:gd name="connsiteX5" fmla="*/ 1849064 w 1849064"/>
              <a:gd name="connsiteY5" fmla="*/ 792509 h 1151581"/>
              <a:gd name="connsiteX6" fmla="*/ 1849064 w 1849064"/>
              <a:gd name="connsiteY6" fmla="*/ 792509 h 1151581"/>
              <a:gd name="connsiteX7" fmla="*/ 1849064 w 1849064"/>
              <a:gd name="connsiteY7" fmla="*/ 900230 h 1151581"/>
              <a:gd name="connsiteX8" fmla="*/ 1849064 w 1849064"/>
              <a:gd name="connsiteY8" fmla="*/ 1151581 h 1151581"/>
              <a:gd name="connsiteX9" fmla="*/ 770443 w 1849064"/>
              <a:gd name="connsiteY9" fmla="*/ 1151581 h 1151581"/>
              <a:gd name="connsiteX10" fmla="*/ 308177 w 1849064"/>
              <a:gd name="connsiteY10" fmla="*/ 1151581 h 1151581"/>
              <a:gd name="connsiteX11" fmla="*/ 308177 w 1849064"/>
              <a:gd name="connsiteY11" fmla="*/ 1151581 h 1151581"/>
              <a:gd name="connsiteX12" fmla="*/ 0 w 1849064"/>
              <a:gd name="connsiteY12" fmla="*/ 1151581 h 1151581"/>
              <a:gd name="connsiteX13" fmla="*/ 0 w 1849064"/>
              <a:gd name="connsiteY13" fmla="*/ 900230 h 1151581"/>
              <a:gd name="connsiteX14" fmla="*/ 0 w 1849064"/>
              <a:gd name="connsiteY14" fmla="*/ 792509 h 1151581"/>
              <a:gd name="connsiteX15" fmla="*/ 0 w 1849064"/>
              <a:gd name="connsiteY15" fmla="*/ 792509 h 1151581"/>
              <a:gd name="connsiteX16" fmla="*/ 0 w 1849064"/>
              <a:gd name="connsiteY16" fmla="*/ 720694 h 1151581"/>
              <a:gd name="connsiteX0" fmla="*/ 0 w 1849064"/>
              <a:gd name="connsiteY0" fmla="*/ 720694 h 1151581"/>
              <a:gd name="connsiteX1" fmla="*/ 658905 w 1849064"/>
              <a:gd name="connsiteY1" fmla="*/ 720694 h 1151581"/>
              <a:gd name="connsiteX2" fmla="*/ 714783 w 1849064"/>
              <a:gd name="connsiteY2" fmla="*/ 0 h 1151581"/>
              <a:gd name="connsiteX3" fmla="*/ 770443 w 1849064"/>
              <a:gd name="connsiteY3" fmla="*/ 720694 h 1151581"/>
              <a:gd name="connsiteX4" fmla="*/ 1849064 w 1849064"/>
              <a:gd name="connsiteY4" fmla="*/ 720694 h 1151581"/>
              <a:gd name="connsiteX5" fmla="*/ 1849064 w 1849064"/>
              <a:gd name="connsiteY5" fmla="*/ 792509 h 1151581"/>
              <a:gd name="connsiteX6" fmla="*/ 1849064 w 1849064"/>
              <a:gd name="connsiteY6" fmla="*/ 792509 h 1151581"/>
              <a:gd name="connsiteX7" fmla="*/ 1849064 w 1849064"/>
              <a:gd name="connsiteY7" fmla="*/ 900230 h 1151581"/>
              <a:gd name="connsiteX8" fmla="*/ 1849064 w 1849064"/>
              <a:gd name="connsiteY8" fmla="*/ 1151581 h 1151581"/>
              <a:gd name="connsiteX9" fmla="*/ 770443 w 1849064"/>
              <a:gd name="connsiteY9" fmla="*/ 1151581 h 1151581"/>
              <a:gd name="connsiteX10" fmla="*/ 308177 w 1849064"/>
              <a:gd name="connsiteY10" fmla="*/ 1151581 h 1151581"/>
              <a:gd name="connsiteX11" fmla="*/ 308177 w 1849064"/>
              <a:gd name="connsiteY11" fmla="*/ 1151581 h 1151581"/>
              <a:gd name="connsiteX12" fmla="*/ 0 w 1849064"/>
              <a:gd name="connsiteY12" fmla="*/ 1151581 h 1151581"/>
              <a:gd name="connsiteX13" fmla="*/ 0 w 1849064"/>
              <a:gd name="connsiteY13" fmla="*/ 900230 h 1151581"/>
              <a:gd name="connsiteX14" fmla="*/ 0 w 1849064"/>
              <a:gd name="connsiteY14" fmla="*/ 792509 h 1151581"/>
              <a:gd name="connsiteX15" fmla="*/ 0 w 1849064"/>
              <a:gd name="connsiteY15" fmla="*/ 792509 h 1151581"/>
              <a:gd name="connsiteX16" fmla="*/ 0 w 1849064"/>
              <a:gd name="connsiteY16" fmla="*/ 720694 h 1151581"/>
              <a:gd name="connsiteX0" fmla="*/ 0 w 1849064"/>
              <a:gd name="connsiteY0" fmla="*/ 695186 h 1126073"/>
              <a:gd name="connsiteX1" fmla="*/ 658905 w 1849064"/>
              <a:gd name="connsiteY1" fmla="*/ 695186 h 1126073"/>
              <a:gd name="connsiteX2" fmla="*/ 714783 w 1849064"/>
              <a:gd name="connsiteY2" fmla="*/ 0 h 1126073"/>
              <a:gd name="connsiteX3" fmla="*/ 770443 w 1849064"/>
              <a:gd name="connsiteY3" fmla="*/ 695186 h 1126073"/>
              <a:gd name="connsiteX4" fmla="*/ 1849064 w 1849064"/>
              <a:gd name="connsiteY4" fmla="*/ 695186 h 1126073"/>
              <a:gd name="connsiteX5" fmla="*/ 1849064 w 1849064"/>
              <a:gd name="connsiteY5" fmla="*/ 767001 h 1126073"/>
              <a:gd name="connsiteX6" fmla="*/ 1849064 w 1849064"/>
              <a:gd name="connsiteY6" fmla="*/ 767001 h 1126073"/>
              <a:gd name="connsiteX7" fmla="*/ 1849064 w 1849064"/>
              <a:gd name="connsiteY7" fmla="*/ 874722 h 1126073"/>
              <a:gd name="connsiteX8" fmla="*/ 1849064 w 1849064"/>
              <a:gd name="connsiteY8" fmla="*/ 1126073 h 1126073"/>
              <a:gd name="connsiteX9" fmla="*/ 770443 w 1849064"/>
              <a:gd name="connsiteY9" fmla="*/ 1126073 h 1126073"/>
              <a:gd name="connsiteX10" fmla="*/ 308177 w 1849064"/>
              <a:gd name="connsiteY10" fmla="*/ 1126073 h 1126073"/>
              <a:gd name="connsiteX11" fmla="*/ 308177 w 1849064"/>
              <a:gd name="connsiteY11" fmla="*/ 1126073 h 1126073"/>
              <a:gd name="connsiteX12" fmla="*/ 0 w 1849064"/>
              <a:gd name="connsiteY12" fmla="*/ 1126073 h 1126073"/>
              <a:gd name="connsiteX13" fmla="*/ 0 w 1849064"/>
              <a:gd name="connsiteY13" fmla="*/ 874722 h 1126073"/>
              <a:gd name="connsiteX14" fmla="*/ 0 w 1849064"/>
              <a:gd name="connsiteY14" fmla="*/ 767001 h 1126073"/>
              <a:gd name="connsiteX15" fmla="*/ 0 w 1849064"/>
              <a:gd name="connsiteY15" fmla="*/ 767001 h 1126073"/>
              <a:gd name="connsiteX16" fmla="*/ 0 w 1849064"/>
              <a:gd name="connsiteY16" fmla="*/ 695186 h 1126073"/>
              <a:gd name="connsiteX0" fmla="*/ 0 w 1849064"/>
              <a:gd name="connsiteY0" fmla="*/ 609790 h 1040677"/>
              <a:gd name="connsiteX1" fmla="*/ 658905 w 1849064"/>
              <a:gd name="connsiteY1" fmla="*/ 609790 h 1040677"/>
              <a:gd name="connsiteX2" fmla="*/ 696978 w 1849064"/>
              <a:gd name="connsiteY2" fmla="*/ 0 h 1040677"/>
              <a:gd name="connsiteX3" fmla="*/ 770443 w 1849064"/>
              <a:gd name="connsiteY3" fmla="*/ 609790 h 1040677"/>
              <a:gd name="connsiteX4" fmla="*/ 1849064 w 1849064"/>
              <a:gd name="connsiteY4" fmla="*/ 609790 h 1040677"/>
              <a:gd name="connsiteX5" fmla="*/ 1849064 w 1849064"/>
              <a:gd name="connsiteY5" fmla="*/ 681605 h 1040677"/>
              <a:gd name="connsiteX6" fmla="*/ 1849064 w 1849064"/>
              <a:gd name="connsiteY6" fmla="*/ 681605 h 1040677"/>
              <a:gd name="connsiteX7" fmla="*/ 1849064 w 1849064"/>
              <a:gd name="connsiteY7" fmla="*/ 789326 h 1040677"/>
              <a:gd name="connsiteX8" fmla="*/ 1849064 w 1849064"/>
              <a:gd name="connsiteY8" fmla="*/ 1040677 h 1040677"/>
              <a:gd name="connsiteX9" fmla="*/ 770443 w 1849064"/>
              <a:gd name="connsiteY9" fmla="*/ 1040677 h 1040677"/>
              <a:gd name="connsiteX10" fmla="*/ 308177 w 1849064"/>
              <a:gd name="connsiteY10" fmla="*/ 1040677 h 1040677"/>
              <a:gd name="connsiteX11" fmla="*/ 308177 w 1849064"/>
              <a:gd name="connsiteY11" fmla="*/ 1040677 h 1040677"/>
              <a:gd name="connsiteX12" fmla="*/ 0 w 1849064"/>
              <a:gd name="connsiteY12" fmla="*/ 1040677 h 1040677"/>
              <a:gd name="connsiteX13" fmla="*/ 0 w 1849064"/>
              <a:gd name="connsiteY13" fmla="*/ 789326 h 1040677"/>
              <a:gd name="connsiteX14" fmla="*/ 0 w 1849064"/>
              <a:gd name="connsiteY14" fmla="*/ 681605 h 1040677"/>
              <a:gd name="connsiteX15" fmla="*/ 0 w 1849064"/>
              <a:gd name="connsiteY15" fmla="*/ 681605 h 1040677"/>
              <a:gd name="connsiteX16" fmla="*/ 0 w 1849064"/>
              <a:gd name="connsiteY16" fmla="*/ 609790 h 1040677"/>
              <a:gd name="connsiteX0" fmla="*/ 0 w 1849064"/>
              <a:gd name="connsiteY0" fmla="*/ 605724 h 1036611"/>
              <a:gd name="connsiteX1" fmla="*/ 658905 w 1849064"/>
              <a:gd name="connsiteY1" fmla="*/ 605724 h 1036611"/>
              <a:gd name="connsiteX2" fmla="*/ 705882 w 1849064"/>
              <a:gd name="connsiteY2" fmla="*/ 0 h 1036611"/>
              <a:gd name="connsiteX3" fmla="*/ 770443 w 1849064"/>
              <a:gd name="connsiteY3" fmla="*/ 605724 h 1036611"/>
              <a:gd name="connsiteX4" fmla="*/ 1849064 w 1849064"/>
              <a:gd name="connsiteY4" fmla="*/ 605724 h 1036611"/>
              <a:gd name="connsiteX5" fmla="*/ 1849064 w 1849064"/>
              <a:gd name="connsiteY5" fmla="*/ 677539 h 1036611"/>
              <a:gd name="connsiteX6" fmla="*/ 1849064 w 1849064"/>
              <a:gd name="connsiteY6" fmla="*/ 677539 h 1036611"/>
              <a:gd name="connsiteX7" fmla="*/ 1849064 w 1849064"/>
              <a:gd name="connsiteY7" fmla="*/ 785260 h 1036611"/>
              <a:gd name="connsiteX8" fmla="*/ 1849064 w 1849064"/>
              <a:gd name="connsiteY8" fmla="*/ 1036611 h 1036611"/>
              <a:gd name="connsiteX9" fmla="*/ 770443 w 1849064"/>
              <a:gd name="connsiteY9" fmla="*/ 1036611 h 1036611"/>
              <a:gd name="connsiteX10" fmla="*/ 308177 w 1849064"/>
              <a:gd name="connsiteY10" fmla="*/ 1036611 h 1036611"/>
              <a:gd name="connsiteX11" fmla="*/ 308177 w 1849064"/>
              <a:gd name="connsiteY11" fmla="*/ 1036611 h 1036611"/>
              <a:gd name="connsiteX12" fmla="*/ 0 w 1849064"/>
              <a:gd name="connsiteY12" fmla="*/ 1036611 h 1036611"/>
              <a:gd name="connsiteX13" fmla="*/ 0 w 1849064"/>
              <a:gd name="connsiteY13" fmla="*/ 785260 h 1036611"/>
              <a:gd name="connsiteX14" fmla="*/ 0 w 1849064"/>
              <a:gd name="connsiteY14" fmla="*/ 677539 h 1036611"/>
              <a:gd name="connsiteX15" fmla="*/ 0 w 1849064"/>
              <a:gd name="connsiteY15" fmla="*/ 677539 h 1036611"/>
              <a:gd name="connsiteX16" fmla="*/ 0 w 1849064"/>
              <a:gd name="connsiteY16" fmla="*/ 605724 h 1036611"/>
              <a:gd name="connsiteX0" fmla="*/ 0 w 1849064"/>
              <a:gd name="connsiteY0" fmla="*/ 642322 h 1073209"/>
              <a:gd name="connsiteX1" fmla="*/ 658905 w 1849064"/>
              <a:gd name="connsiteY1" fmla="*/ 642322 h 1073209"/>
              <a:gd name="connsiteX2" fmla="*/ 696979 w 1849064"/>
              <a:gd name="connsiteY2" fmla="*/ 0 h 1073209"/>
              <a:gd name="connsiteX3" fmla="*/ 770443 w 1849064"/>
              <a:gd name="connsiteY3" fmla="*/ 642322 h 1073209"/>
              <a:gd name="connsiteX4" fmla="*/ 1849064 w 1849064"/>
              <a:gd name="connsiteY4" fmla="*/ 642322 h 1073209"/>
              <a:gd name="connsiteX5" fmla="*/ 1849064 w 1849064"/>
              <a:gd name="connsiteY5" fmla="*/ 714137 h 1073209"/>
              <a:gd name="connsiteX6" fmla="*/ 1849064 w 1849064"/>
              <a:gd name="connsiteY6" fmla="*/ 714137 h 1073209"/>
              <a:gd name="connsiteX7" fmla="*/ 1849064 w 1849064"/>
              <a:gd name="connsiteY7" fmla="*/ 821858 h 1073209"/>
              <a:gd name="connsiteX8" fmla="*/ 1849064 w 1849064"/>
              <a:gd name="connsiteY8" fmla="*/ 1073209 h 1073209"/>
              <a:gd name="connsiteX9" fmla="*/ 770443 w 1849064"/>
              <a:gd name="connsiteY9" fmla="*/ 1073209 h 1073209"/>
              <a:gd name="connsiteX10" fmla="*/ 308177 w 1849064"/>
              <a:gd name="connsiteY10" fmla="*/ 1073209 h 1073209"/>
              <a:gd name="connsiteX11" fmla="*/ 308177 w 1849064"/>
              <a:gd name="connsiteY11" fmla="*/ 1073209 h 1073209"/>
              <a:gd name="connsiteX12" fmla="*/ 0 w 1849064"/>
              <a:gd name="connsiteY12" fmla="*/ 1073209 h 1073209"/>
              <a:gd name="connsiteX13" fmla="*/ 0 w 1849064"/>
              <a:gd name="connsiteY13" fmla="*/ 821858 h 1073209"/>
              <a:gd name="connsiteX14" fmla="*/ 0 w 1849064"/>
              <a:gd name="connsiteY14" fmla="*/ 714137 h 1073209"/>
              <a:gd name="connsiteX15" fmla="*/ 0 w 1849064"/>
              <a:gd name="connsiteY15" fmla="*/ 714137 h 1073209"/>
              <a:gd name="connsiteX16" fmla="*/ 0 w 1849064"/>
              <a:gd name="connsiteY16" fmla="*/ 642322 h 1073209"/>
              <a:gd name="connsiteX0" fmla="*/ 0 w 1849064"/>
              <a:gd name="connsiteY0" fmla="*/ 678920 h 1109807"/>
              <a:gd name="connsiteX1" fmla="*/ 658905 w 1849064"/>
              <a:gd name="connsiteY1" fmla="*/ 678920 h 1109807"/>
              <a:gd name="connsiteX2" fmla="*/ 719237 w 1849064"/>
              <a:gd name="connsiteY2" fmla="*/ 0 h 1109807"/>
              <a:gd name="connsiteX3" fmla="*/ 770443 w 1849064"/>
              <a:gd name="connsiteY3" fmla="*/ 678920 h 1109807"/>
              <a:gd name="connsiteX4" fmla="*/ 1849064 w 1849064"/>
              <a:gd name="connsiteY4" fmla="*/ 678920 h 1109807"/>
              <a:gd name="connsiteX5" fmla="*/ 1849064 w 1849064"/>
              <a:gd name="connsiteY5" fmla="*/ 750735 h 1109807"/>
              <a:gd name="connsiteX6" fmla="*/ 1849064 w 1849064"/>
              <a:gd name="connsiteY6" fmla="*/ 750735 h 1109807"/>
              <a:gd name="connsiteX7" fmla="*/ 1849064 w 1849064"/>
              <a:gd name="connsiteY7" fmla="*/ 858456 h 1109807"/>
              <a:gd name="connsiteX8" fmla="*/ 1849064 w 1849064"/>
              <a:gd name="connsiteY8" fmla="*/ 1109807 h 1109807"/>
              <a:gd name="connsiteX9" fmla="*/ 770443 w 1849064"/>
              <a:gd name="connsiteY9" fmla="*/ 1109807 h 1109807"/>
              <a:gd name="connsiteX10" fmla="*/ 308177 w 1849064"/>
              <a:gd name="connsiteY10" fmla="*/ 1109807 h 1109807"/>
              <a:gd name="connsiteX11" fmla="*/ 308177 w 1849064"/>
              <a:gd name="connsiteY11" fmla="*/ 1109807 h 1109807"/>
              <a:gd name="connsiteX12" fmla="*/ 0 w 1849064"/>
              <a:gd name="connsiteY12" fmla="*/ 1109807 h 1109807"/>
              <a:gd name="connsiteX13" fmla="*/ 0 w 1849064"/>
              <a:gd name="connsiteY13" fmla="*/ 858456 h 1109807"/>
              <a:gd name="connsiteX14" fmla="*/ 0 w 1849064"/>
              <a:gd name="connsiteY14" fmla="*/ 750735 h 1109807"/>
              <a:gd name="connsiteX15" fmla="*/ 0 w 1849064"/>
              <a:gd name="connsiteY15" fmla="*/ 750735 h 1109807"/>
              <a:gd name="connsiteX16" fmla="*/ 0 w 1849064"/>
              <a:gd name="connsiteY16" fmla="*/ 678920 h 1109807"/>
              <a:gd name="connsiteX0" fmla="*/ 0 w 1849064"/>
              <a:gd name="connsiteY0" fmla="*/ 703319 h 1134206"/>
              <a:gd name="connsiteX1" fmla="*/ 658905 w 1849064"/>
              <a:gd name="connsiteY1" fmla="*/ 703319 h 1134206"/>
              <a:gd name="connsiteX2" fmla="*/ 696979 w 1849064"/>
              <a:gd name="connsiteY2" fmla="*/ 0 h 1134206"/>
              <a:gd name="connsiteX3" fmla="*/ 770443 w 1849064"/>
              <a:gd name="connsiteY3" fmla="*/ 703319 h 1134206"/>
              <a:gd name="connsiteX4" fmla="*/ 1849064 w 1849064"/>
              <a:gd name="connsiteY4" fmla="*/ 703319 h 1134206"/>
              <a:gd name="connsiteX5" fmla="*/ 1849064 w 1849064"/>
              <a:gd name="connsiteY5" fmla="*/ 775134 h 1134206"/>
              <a:gd name="connsiteX6" fmla="*/ 1849064 w 1849064"/>
              <a:gd name="connsiteY6" fmla="*/ 775134 h 1134206"/>
              <a:gd name="connsiteX7" fmla="*/ 1849064 w 1849064"/>
              <a:gd name="connsiteY7" fmla="*/ 882855 h 1134206"/>
              <a:gd name="connsiteX8" fmla="*/ 1849064 w 1849064"/>
              <a:gd name="connsiteY8" fmla="*/ 1134206 h 1134206"/>
              <a:gd name="connsiteX9" fmla="*/ 770443 w 1849064"/>
              <a:gd name="connsiteY9" fmla="*/ 1134206 h 1134206"/>
              <a:gd name="connsiteX10" fmla="*/ 308177 w 1849064"/>
              <a:gd name="connsiteY10" fmla="*/ 1134206 h 1134206"/>
              <a:gd name="connsiteX11" fmla="*/ 308177 w 1849064"/>
              <a:gd name="connsiteY11" fmla="*/ 1134206 h 1134206"/>
              <a:gd name="connsiteX12" fmla="*/ 0 w 1849064"/>
              <a:gd name="connsiteY12" fmla="*/ 1134206 h 1134206"/>
              <a:gd name="connsiteX13" fmla="*/ 0 w 1849064"/>
              <a:gd name="connsiteY13" fmla="*/ 882855 h 1134206"/>
              <a:gd name="connsiteX14" fmla="*/ 0 w 1849064"/>
              <a:gd name="connsiteY14" fmla="*/ 775134 h 1134206"/>
              <a:gd name="connsiteX15" fmla="*/ 0 w 1849064"/>
              <a:gd name="connsiteY15" fmla="*/ 775134 h 1134206"/>
              <a:gd name="connsiteX16" fmla="*/ 0 w 1849064"/>
              <a:gd name="connsiteY16" fmla="*/ 703319 h 11342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49064" h="1134206">
                <a:moveTo>
                  <a:pt x="0" y="703319"/>
                </a:moveTo>
                <a:lnTo>
                  <a:pt x="658905" y="703319"/>
                </a:lnTo>
                <a:lnTo>
                  <a:pt x="696979" y="0"/>
                </a:lnTo>
                <a:lnTo>
                  <a:pt x="770443" y="703319"/>
                </a:lnTo>
                <a:lnTo>
                  <a:pt x="1849064" y="703319"/>
                </a:lnTo>
                <a:lnTo>
                  <a:pt x="1849064" y="775134"/>
                </a:lnTo>
                <a:lnTo>
                  <a:pt x="1849064" y="775134"/>
                </a:lnTo>
                <a:lnTo>
                  <a:pt x="1849064" y="882855"/>
                </a:lnTo>
                <a:lnTo>
                  <a:pt x="1849064" y="1134206"/>
                </a:lnTo>
                <a:lnTo>
                  <a:pt x="770443" y="1134206"/>
                </a:lnTo>
                <a:lnTo>
                  <a:pt x="308177" y="1134206"/>
                </a:lnTo>
                <a:lnTo>
                  <a:pt x="308177" y="1134206"/>
                </a:lnTo>
                <a:lnTo>
                  <a:pt x="0" y="1134206"/>
                </a:lnTo>
                <a:lnTo>
                  <a:pt x="0" y="882855"/>
                </a:lnTo>
                <a:lnTo>
                  <a:pt x="0" y="775134"/>
                </a:lnTo>
                <a:lnTo>
                  <a:pt x="0" y="775134"/>
                </a:lnTo>
                <a:lnTo>
                  <a:pt x="0" y="703319"/>
                </a:lnTo>
                <a:close/>
              </a:path>
            </a:pathLst>
          </a:custGeom>
          <a:solidFill>
            <a:srgbClr val="0594FF"/>
          </a:solidFill>
          <a:ln>
            <a:noFill/>
            <a:prstDash val="sysDash"/>
          </a:ln>
          <a:effectLst/>
        </p:spPr>
        <p:style>
          <a:lnRef idx="1">
            <a:schemeClr val="accent1"/>
          </a:lnRef>
          <a:fillRef idx="3">
            <a:schemeClr val="accent1"/>
          </a:fillRef>
          <a:effectRef idx="2">
            <a:schemeClr val="accent1"/>
          </a:effectRef>
          <a:fontRef idx="minor">
            <a:schemeClr val="lt1"/>
          </a:fontRef>
        </p:style>
        <p:txBody>
          <a:bodyPr lIns="36000" tIns="82800" rIns="36000" bIns="82800" rtlCol="0" anchor="ctr"/>
          <a:lstStyle/>
          <a:p>
            <a:r>
              <a:rPr lang="ja-JP" altLang="en-US" sz="1000" dirty="0">
                <a:solidFill>
                  <a:srgbClr val="FFFFFF"/>
                </a:solidFill>
                <a:latin typeface="Arial"/>
                <a:cs typeface="Arial"/>
              </a:rPr>
              <a:t>　</a:t>
            </a:r>
            <a:endParaRPr lang="en-US" altLang="ja-JP" sz="1000" dirty="0">
              <a:solidFill>
                <a:srgbClr val="FFFFFF"/>
              </a:solidFill>
              <a:latin typeface="Arial"/>
              <a:cs typeface="Arial"/>
            </a:endParaRPr>
          </a:p>
          <a:p>
            <a:endParaRPr lang="en-US" altLang="ja-JP" sz="1000" dirty="0">
              <a:solidFill>
                <a:srgbClr val="FFFFFF"/>
              </a:solidFill>
              <a:latin typeface="Arial"/>
              <a:cs typeface="Arial"/>
            </a:endParaRPr>
          </a:p>
          <a:p>
            <a:endParaRPr lang="en-US" altLang="ja-JP" sz="1000" dirty="0">
              <a:solidFill>
                <a:srgbClr val="FFFFFF"/>
              </a:solidFill>
              <a:latin typeface="Arial"/>
              <a:cs typeface="Arial"/>
            </a:endParaRPr>
          </a:p>
          <a:p>
            <a:endParaRPr lang="en-US" altLang="ja-JP" sz="1000" dirty="0">
              <a:solidFill>
                <a:srgbClr val="FFFFFF"/>
              </a:solidFill>
              <a:latin typeface="Arial"/>
              <a:cs typeface="Arial"/>
            </a:endParaRPr>
          </a:p>
          <a:p>
            <a:endParaRPr lang="en-US" altLang="ja-JP" sz="1000" dirty="0">
              <a:solidFill>
                <a:srgbClr val="FFFFFF"/>
              </a:solidFill>
              <a:latin typeface="Arial"/>
              <a:cs typeface="Arial"/>
            </a:endParaRPr>
          </a:p>
          <a:p>
            <a:r>
              <a:rPr lang="ja-JP" altLang="en-US" sz="900" dirty="0">
                <a:solidFill>
                  <a:srgbClr val="FFFFFF"/>
                </a:solidFill>
                <a:latin typeface="Arial"/>
                <a:cs typeface="Arial"/>
              </a:rPr>
              <a:t>基礎疾患のある方は、登校の前日</a:t>
            </a:r>
            <a:endParaRPr lang="en-US" altLang="ja-JP" sz="900" dirty="0">
              <a:solidFill>
                <a:srgbClr val="FFFFFF"/>
              </a:solidFill>
              <a:latin typeface="Arial"/>
              <a:cs typeface="Arial"/>
            </a:endParaRPr>
          </a:p>
          <a:p>
            <a:r>
              <a:rPr lang="ja-JP" altLang="en-US" sz="900" dirty="0" err="1">
                <a:solidFill>
                  <a:srgbClr val="FFFFFF"/>
                </a:solidFill>
                <a:latin typeface="Arial"/>
                <a:cs typeface="Arial"/>
              </a:rPr>
              <a:t>までに</a:t>
            </a:r>
            <a:r>
              <a:rPr lang="ja-JP" altLang="en-US" sz="900" dirty="0">
                <a:solidFill>
                  <a:srgbClr val="FFFFFF"/>
                </a:solidFill>
                <a:latin typeface="Arial"/>
                <a:cs typeface="Arial"/>
              </a:rPr>
              <a:t>主治医に登校許可証明書 </a:t>
            </a:r>
            <a:r>
              <a:rPr lang="ja-JP" altLang="en-US" sz="900" b="1" baseline="30000" dirty="0">
                <a:solidFill>
                  <a:srgbClr val="FFFFFF"/>
                </a:solidFill>
                <a:latin typeface="+mn-ea"/>
                <a:cs typeface="Arial"/>
              </a:rPr>
              <a:t>２）</a:t>
            </a:r>
            <a:endParaRPr lang="en-US" altLang="ja-JP" sz="900" b="1" baseline="30000" dirty="0">
              <a:solidFill>
                <a:srgbClr val="FFFFFF"/>
              </a:solidFill>
              <a:latin typeface="+mn-ea"/>
              <a:cs typeface="Arial"/>
            </a:endParaRPr>
          </a:p>
          <a:p>
            <a:r>
              <a:rPr lang="ja-JP" altLang="en-US" sz="900" dirty="0">
                <a:solidFill>
                  <a:srgbClr val="FFFFFF"/>
                </a:solidFill>
                <a:latin typeface="Arial"/>
                <a:cs typeface="Arial"/>
              </a:rPr>
              <a:t>を記入してもらう</a:t>
            </a:r>
            <a:endParaRPr lang="en-US" altLang="ja-JP" sz="900" dirty="0">
              <a:solidFill>
                <a:srgbClr val="FFFFFF"/>
              </a:solidFill>
              <a:latin typeface="Times New Roman"/>
              <a:ea typeface="ＭＳ 明朝"/>
              <a:cs typeface="Times New Roman"/>
            </a:endParaRPr>
          </a:p>
        </p:txBody>
      </p:sp>
      <p:sp>
        <p:nvSpPr>
          <p:cNvPr id="47" name="テキスト ボックス 46"/>
          <p:cNvSpPr txBox="1"/>
          <p:nvPr/>
        </p:nvSpPr>
        <p:spPr>
          <a:xfrm>
            <a:off x="205308" y="4052923"/>
            <a:ext cx="4978872" cy="402291"/>
          </a:xfrm>
          <a:prstGeom prst="rect">
            <a:avLst/>
          </a:prstGeom>
          <a:noFill/>
          <a:ln>
            <a:solidFill>
              <a:schemeClr val="tx1"/>
            </a:solidFill>
            <a:prstDash val="sysDash"/>
          </a:ln>
        </p:spPr>
        <p:txBody>
          <a:bodyPr wrap="square" lIns="108000" tIns="46800" rIns="108000" bIns="46800" rtlCol="0">
            <a:spAutoFit/>
          </a:bodyPr>
          <a:lstStyle/>
          <a:p>
            <a:r>
              <a:rPr kumimoji="1" lang="ja-JP" altLang="en-US" sz="1000" b="1" dirty="0">
                <a:latin typeface="+mj-ea"/>
                <a:ea typeface="+mj-ea"/>
                <a:cs typeface="Arial"/>
              </a:rPr>
              <a:t>＊登校</a:t>
            </a:r>
            <a:r>
              <a:rPr lang="ja-JP" altLang="en-US" sz="1000" b="1" dirty="0">
                <a:latin typeface="+mj-ea"/>
                <a:ea typeface="+mj-ea"/>
                <a:cs typeface="Arial"/>
              </a:rPr>
              <a:t>しない</a:t>
            </a:r>
            <a:r>
              <a:rPr kumimoji="1" lang="ja-JP" altLang="en-US" sz="1000" b="1" dirty="0">
                <a:latin typeface="+mj-ea"/>
                <a:ea typeface="+mj-ea"/>
                <a:cs typeface="Arial"/>
              </a:rPr>
              <a:t>オンライン授業は、症状があっても受講可能であれば、</a:t>
            </a:r>
            <a:r>
              <a:rPr lang="ja-JP" altLang="en-US" sz="1000" b="1" dirty="0">
                <a:latin typeface="+mj-ea"/>
                <a:ea typeface="+mj-ea"/>
                <a:cs typeface="Arial"/>
              </a:rPr>
              <a:t>出席し</a:t>
            </a:r>
            <a:r>
              <a:rPr kumimoji="1" lang="ja-JP" altLang="en-US" sz="1000" b="1" dirty="0">
                <a:latin typeface="+mj-ea"/>
                <a:ea typeface="+mj-ea"/>
                <a:cs typeface="Arial"/>
              </a:rPr>
              <a:t>てください</a:t>
            </a:r>
            <a:r>
              <a:rPr lang="ja-JP" altLang="en-US" sz="1000" b="1" dirty="0">
                <a:latin typeface="+mj-ea"/>
                <a:ea typeface="+mj-ea"/>
                <a:cs typeface="Arial"/>
              </a:rPr>
              <a:t>。 </a:t>
            </a:r>
            <a:endParaRPr lang="en-US" altLang="ja-JP" sz="1000" b="1" dirty="0">
              <a:latin typeface="+mj-ea"/>
              <a:ea typeface="+mj-ea"/>
              <a:cs typeface="Arial"/>
            </a:endParaRPr>
          </a:p>
          <a:p>
            <a:r>
              <a:rPr lang="ja-JP" altLang="en-US" sz="1000" b="1" dirty="0">
                <a:latin typeface="+mj-ea"/>
                <a:ea typeface="+mj-ea"/>
                <a:cs typeface="Arial"/>
              </a:rPr>
              <a:t>＊</a:t>
            </a:r>
            <a:r>
              <a:rPr lang="ja-JP" altLang="en-US" sz="1000" b="1" dirty="0">
                <a:solidFill>
                  <a:srgbClr val="000000"/>
                </a:solidFill>
                <a:latin typeface="+mj-ea"/>
                <a:ea typeface="+mj-ea"/>
                <a:cs typeface="Arial"/>
              </a:rPr>
              <a:t>登校前日までに症状が出た場合は、再度学生支援課または学務課へ連絡して下さい。</a:t>
            </a:r>
            <a:endParaRPr lang="en-US" altLang="ja-JP" sz="1000" b="1" dirty="0">
              <a:solidFill>
                <a:srgbClr val="000000"/>
              </a:solidFill>
              <a:latin typeface="+mj-ea"/>
              <a:ea typeface="+mj-ea"/>
              <a:cs typeface="Times New Roman"/>
            </a:endParaRPr>
          </a:p>
        </p:txBody>
      </p:sp>
      <p:sp>
        <p:nvSpPr>
          <p:cNvPr id="73" name="テキスト ボックス 72">
            <a:extLst>
              <a:ext uri="{FF2B5EF4-FFF2-40B4-BE49-F238E27FC236}">
                <a16:creationId xmlns:a16="http://schemas.microsoft.com/office/drawing/2014/main" id="{4A5B8393-0605-4520-B259-2EAC3E253997}"/>
              </a:ext>
            </a:extLst>
          </p:cNvPr>
          <p:cNvSpPr txBox="1"/>
          <p:nvPr/>
        </p:nvSpPr>
        <p:spPr>
          <a:xfrm>
            <a:off x="287958" y="8132532"/>
            <a:ext cx="3467566" cy="987066"/>
          </a:xfrm>
          <a:prstGeom prst="rect">
            <a:avLst/>
          </a:prstGeom>
          <a:solidFill>
            <a:srgbClr val="F3F4C8"/>
          </a:solidFill>
          <a:ln>
            <a:solidFill>
              <a:schemeClr val="tx1"/>
            </a:solidFill>
            <a:prstDash val="sysDash"/>
          </a:ln>
        </p:spPr>
        <p:txBody>
          <a:bodyPr wrap="square" lIns="108000" tIns="46800" rIns="108000" bIns="46800" rtlCol="0">
            <a:spAutoFit/>
          </a:bodyPr>
          <a:lstStyle/>
          <a:p>
            <a:r>
              <a:rPr kumimoji="1" lang="ja-JP" altLang="en-US" sz="1000" b="1" dirty="0">
                <a:latin typeface="Arial"/>
                <a:cs typeface="Arial"/>
              </a:rPr>
              <a:t>１） </a:t>
            </a:r>
            <a:r>
              <a:rPr lang="en-US" altLang="ja-JP" sz="1000" dirty="0">
                <a:latin typeface="+mn-ea"/>
                <a:cs typeface="Arial"/>
              </a:rPr>
              <a:t>COVID</a:t>
            </a:r>
            <a:r>
              <a:rPr lang="ja-JP" altLang="en-US" sz="1000" dirty="0">
                <a:latin typeface="+mn-ea"/>
                <a:cs typeface="Arial"/>
              </a:rPr>
              <a:t>スクリーナー</a:t>
            </a:r>
            <a:r>
              <a:rPr lang="en-US" altLang="ja-JP" sz="1000" dirty="0">
                <a:latin typeface="+mn-ea"/>
                <a:cs typeface="Arial"/>
              </a:rPr>
              <a:t>(</a:t>
            </a:r>
            <a:r>
              <a:rPr lang="ja-JP" altLang="en-US" sz="1000" dirty="0">
                <a:latin typeface="+mn-ea"/>
                <a:cs typeface="Arial"/>
              </a:rPr>
              <a:t>学生用）・</a:t>
            </a:r>
            <a:r>
              <a:rPr kumimoji="1" lang="ja-JP" altLang="en-US" sz="1000" dirty="0">
                <a:latin typeface="Arial"/>
                <a:cs typeface="Arial"/>
              </a:rPr>
              <a:t>健康チェック表は、保健</a:t>
            </a:r>
            <a:endParaRPr kumimoji="1" lang="en-US" altLang="ja-JP" sz="1000" dirty="0">
              <a:latin typeface="Arial"/>
              <a:cs typeface="Arial"/>
            </a:endParaRPr>
          </a:p>
          <a:p>
            <a:r>
              <a:rPr kumimoji="1" lang="ja-JP" altLang="en-US" sz="1000" dirty="0">
                <a:latin typeface="Arial"/>
                <a:cs typeface="Arial"/>
              </a:rPr>
              <a:t>　　管理センター</a:t>
            </a:r>
            <a:r>
              <a:rPr kumimoji="1" lang="en-US" altLang="ja-JP" sz="1000" dirty="0">
                <a:latin typeface="Arial"/>
                <a:cs typeface="Arial"/>
              </a:rPr>
              <a:t>HP</a:t>
            </a:r>
            <a:r>
              <a:rPr lang="ja-JP" altLang="en-US" sz="1000" dirty="0">
                <a:latin typeface="Arial"/>
                <a:cs typeface="Arial"/>
              </a:rPr>
              <a:t>からダウンロードしてください。</a:t>
            </a:r>
            <a:endParaRPr lang="en-US" altLang="ja-JP" sz="1000" dirty="0">
              <a:latin typeface="Arial"/>
              <a:cs typeface="Arial"/>
            </a:endParaRPr>
          </a:p>
          <a:p>
            <a:r>
              <a:rPr kumimoji="1" lang="ja-JP" altLang="en-US" sz="400" dirty="0">
                <a:latin typeface="Arial"/>
                <a:cs typeface="Arial"/>
              </a:rPr>
              <a:t>　　　　</a:t>
            </a:r>
            <a:endParaRPr kumimoji="1" lang="en-US" altLang="ja-JP" sz="400" dirty="0">
              <a:latin typeface="Arial"/>
              <a:cs typeface="Arial"/>
            </a:endParaRPr>
          </a:p>
          <a:p>
            <a:r>
              <a:rPr lang="ja-JP" altLang="en-US" sz="1000" b="1" dirty="0">
                <a:latin typeface="Arial"/>
                <a:cs typeface="Arial"/>
              </a:rPr>
              <a:t>２） </a:t>
            </a:r>
            <a:r>
              <a:rPr lang="ja-JP" altLang="en-US" sz="1000" dirty="0">
                <a:latin typeface="Arial"/>
                <a:cs typeface="Arial"/>
              </a:rPr>
              <a:t>登校許可証明書は、保健管理センター</a:t>
            </a:r>
            <a:r>
              <a:rPr lang="en-US" altLang="ja-JP" sz="1000" dirty="0">
                <a:latin typeface="Arial"/>
                <a:cs typeface="Arial"/>
              </a:rPr>
              <a:t>HP</a:t>
            </a:r>
            <a:r>
              <a:rPr lang="ja-JP" altLang="en-US" sz="1000" dirty="0">
                <a:latin typeface="Arial"/>
                <a:cs typeface="Arial"/>
              </a:rPr>
              <a:t>からダウン</a:t>
            </a:r>
            <a:endParaRPr lang="en-US" altLang="ja-JP" sz="1000" dirty="0">
              <a:latin typeface="Arial"/>
              <a:cs typeface="Arial"/>
            </a:endParaRPr>
          </a:p>
          <a:p>
            <a:r>
              <a:rPr lang="ja-JP" altLang="en-US" sz="1000" dirty="0">
                <a:latin typeface="Arial"/>
                <a:cs typeface="Arial"/>
              </a:rPr>
              <a:t>　　ロードし、本人記入欄のみをご自身でご記入ください。</a:t>
            </a:r>
            <a:endParaRPr kumimoji="1" lang="en-US" altLang="ja-JP" sz="1000" dirty="0">
              <a:latin typeface="Arial"/>
              <a:cs typeface="Arial"/>
            </a:endParaRPr>
          </a:p>
          <a:p>
            <a:r>
              <a:rPr lang="ja-JP" altLang="en-US" sz="400" dirty="0">
                <a:latin typeface="Arial"/>
                <a:cs typeface="Arial"/>
              </a:rPr>
              <a:t>　　　　</a:t>
            </a:r>
            <a:endParaRPr lang="en-US" altLang="ja-JP" sz="400" dirty="0">
              <a:latin typeface="Arial"/>
              <a:cs typeface="Arial"/>
            </a:endParaRPr>
          </a:p>
          <a:p>
            <a:r>
              <a:rPr lang="en-US" altLang="ja-JP" sz="1000" dirty="0">
                <a:latin typeface="Arial"/>
                <a:cs typeface="Arial"/>
                <a:hlinkClick r:id="rId4"/>
              </a:rPr>
              <a:t>https://health.yamanashi.ac.jp/syusseki</a:t>
            </a:r>
            <a:r>
              <a:rPr lang="ja-JP" altLang="en-US" sz="1000" dirty="0">
                <a:latin typeface="Arial"/>
                <a:cs typeface="Arial"/>
              </a:rPr>
              <a:t>　</a:t>
            </a:r>
            <a:endParaRPr lang="en-US" altLang="ja-JP" sz="1000" dirty="0">
              <a:latin typeface="Arial"/>
              <a:cs typeface="Arial"/>
            </a:endParaRPr>
          </a:p>
        </p:txBody>
      </p:sp>
      <p:sp>
        <p:nvSpPr>
          <p:cNvPr id="74" name="正方形/長方形 73">
            <a:extLst>
              <a:ext uri="{FF2B5EF4-FFF2-40B4-BE49-F238E27FC236}">
                <a16:creationId xmlns:a16="http://schemas.microsoft.com/office/drawing/2014/main" id="{F50EE592-02E2-4B3B-9118-371159C02D3D}"/>
              </a:ext>
            </a:extLst>
          </p:cNvPr>
          <p:cNvSpPr/>
          <p:nvPr/>
        </p:nvSpPr>
        <p:spPr>
          <a:xfrm>
            <a:off x="169196" y="7293151"/>
            <a:ext cx="3980740" cy="707886"/>
          </a:xfrm>
          <a:prstGeom prst="rect">
            <a:avLst/>
          </a:prstGeom>
        </p:spPr>
        <p:txBody>
          <a:bodyPr wrap="square">
            <a:spAutoFit/>
          </a:bodyPr>
          <a:lstStyle/>
          <a:p>
            <a:r>
              <a:rPr lang="ja-JP" altLang="en-US" sz="1000" dirty="0">
                <a:solidFill>
                  <a:srgbClr val="C00000"/>
                </a:solidFill>
                <a:latin typeface="Arial"/>
                <a:cs typeface="Arial"/>
              </a:rPr>
              <a:t>＊他のケースについては、各学域の状況に応じ、その裁量に任せます。</a:t>
            </a:r>
            <a:endParaRPr lang="en-US" altLang="ja-JP" sz="1000" dirty="0">
              <a:solidFill>
                <a:srgbClr val="C00000"/>
              </a:solidFill>
              <a:latin typeface="Arial"/>
              <a:cs typeface="Arial"/>
            </a:endParaRPr>
          </a:p>
          <a:p>
            <a:r>
              <a:rPr lang="ja-JP" altLang="en-US" sz="1000" dirty="0">
                <a:latin typeface="Arial"/>
                <a:cs typeface="Arial"/>
              </a:rPr>
              <a:t>＊学生本人の状況は、担当部署から教務企画課へ報告します。</a:t>
            </a:r>
            <a:endParaRPr lang="en-US" altLang="ja-JP" sz="1000" dirty="0">
              <a:latin typeface="Arial"/>
              <a:cs typeface="Arial"/>
            </a:endParaRPr>
          </a:p>
          <a:p>
            <a:r>
              <a:rPr lang="ja-JP" altLang="en-US" sz="1000" dirty="0">
                <a:latin typeface="Arial"/>
                <a:cs typeface="Arial"/>
              </a:rPr>
              <a:t>＊授業担当教員への登校許可証明書提出は、登校後報告となる</a:t>
            </a:r>
            <a:endParaRPr lang="en-US" altLang="ja-JP" sz="1000" dirty="0">
              <a:latin typeface="Arial"/>
              <a:cs typeface="Arial"/>
            </a:endParaRPr>
          </a:p>
          <a:p>
            <a:r>
              <a:rPr lang="ja-JP" altLang="en-US" sz="1000" dirty="0">
                <a:latin typeface="Arial"/>
                <a:cs typeface="Arial"/>
              </a:rPr>
              <a:t>　　場合もあります。</a:t>
            </a:r>
            <a:endParaRPr lang="en-US" altLang="ja-JP" sz="1000" dirty="0">
              <a:latin typeface="Arial"/>
              <a:cs typeface="Arial"/>
            </a:endParaRPr>
          </a:p>
        </p:txBody>
      </p:sp>
      <p:sp>
        <p:nvSpPr>
          <p:cNvPr id="72" name="角丸四角形 71"/>
          <p:cNvSpPr/>
          <p:nvPr/>
        </p:nvSpPr>
        <p:spPr>
          <a:xfrm>
            <a:off x="3027140" y="626251"/>
            <a:ext cx="1005294" cy="916539"/>
          </a:xfrm>
          <a:prstGeom prst="roundRect">
            <a:avLst/>
          </a:prstGeom>
          <a:solidFill>
            <a:schemeClr val="bg1"/>
          </a:solid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lIns="90000" rtlCol="0" anchor="ctr" anchorCtr="1"/>
          <a:lstStyle/>
          <a:p>
            <a:pPr algn="ctr"/>
            <a:r>
              <a:rPr lang="en-US" altLang="ja-JP" sz="1000" b="1" dirty="0">
                <a:solidFill>
                  <a:schemeClr val="tx1"/>
                </a:solidFill>
                <a:latin typeface="+mj-ea"/>
                <a:ea typeface="+mj-ea"/>
              </a:rPr>
              <a:t>Ⅳ</a:t>
            </a:r>
            <a:r>
              <a:rPr lang="ja-JP" altLang="en-US" sz="1000" b="1" dirty="0" err="1">
                <a:solidFill>
                  <a:schemeClr val="tx1"/>
                </a:solidFill>
                <a:latin typeface="+mj-ea"/>
                <a:ea typeface="+mj-ea"/>
              </a:rPr>
              <a:t>．</a:t>
            </a:r>
            <a:r>
              <a:rPr lang="ja-JP" altLang="en-US" sz="1000" b="1" dirty="0">
                <a:solidFill>
                  <a:schemeClr val="tx1"/>
                </a:solidFill>
                <a:latin typeface="+mj-ea"/>
                <a:ea typeface="+mj-ea"/>
              </a:rPr>
              <a:t>同居する家族等</a:t>
            </a:r>
            <a:r>
              <a:rPr lang="ja-JP" altLang="en-US" sz="1000" b="1" dirty="0" smtClean="0">
                <a:solidFill>
                  <a:schemeClr val="tx1"/>
                </a:solidFill>
                <a:latin typeface="+mj-ea"/>
                <a:ea typeface="+mj-ea"/>
              </a:rPr>
              <a:t>が保健所の指示で</a:t>
            </a:r>
            <a:r>
              <a:rPr lang="en-US" altLang="ja-JP" sz="1000" b="1" dirty="0" smtClean="0">
                <a:solidFill>
                  <a:schemeClr val="tx1"/>
                </a:solidFill>
                <a:latin typeface="+mj-ea"/>
                <a:ea typeface="+mj-ea"/>
              </a:rPr>
              <a:t>PCR</a:t>
            </a:r>
            <a:r>
              <a:rPr lang="ja-JP" altLang="en-US" sz="1000" b="1" dirty="0" smtClean="0">
                <a:solidFill>
                  <a:schemeClr val="tx1"/>
                </a:solidFill>
                <a:latin typeface="+mj-ea"/>
                <a:ea typeface="+mj-ea"/>
              </a:rPr>
              <a:t>検査を実施することとなった場合</a:t>
            </a:r>
            <a:endParaRPr lang="en-US" altLang="ja-JP" sz="1000" b="1" dirty="0">
              <a:solidFill>
                <a:schemeClr val="tx1"/>
              </a:solidFill>
              <a:latin typeface="+mj-ea"/>
              <a:ea typeface="+mj-ea"/>
            </a:endParaRPr>
          </a:p>
        </p:txBody>
      </p:sp>
      <p:cxnSp>
        <p:nvCxnSpPr>
          <p:cNvPr id="79" name="直線矢印コネクタ 78"/>
          <p:cNvCxnSpPr/>
          <p:nvPr/>
        </p:nvCxnSpPr>
        <p:spPr>
          <a:xfrm>
            <a:off x="2566000" y="1470711"/>
            <a:ext cx="0" cy="437450"/>
          </a:xfrm>
          <a:prstGeom prst="straightConnector1">
            <a:avLst/>
          </a:prstGeom>
          <a:ln w="25400">
            <a:solidFill>
              <a:srgbClr val="000090"/>
            </a:solidFill>
            <a:prstDash val="solid"/>
            <a:tailEnd type="triangle" w="med" len="sm"/>
          </a:ln>
          <a:effectLst/>
        </p:spPr>
        <p:style>
          <a:lnRef idx="2">
            <a:schemeClr val="accent1"/>
          </a:lnRef>
          <a:fillRef idx="0">
            <a:schemeClr val="accent1"/>
          </a:fillRef>
          <a:effectRef idx="1">
            <a:schemeClr val="accent1"/>
          </a:effectRef>
          <a:fontRef idx="minor">
            <a:schemeClr val="tx1"/>
          </a:fontRef>
        </p:style>
      </p:cxnSp>
      <p:sp>
        <p:nvSpPr>
          <p:cNvPr id="77" name="角丸四角形 76"/>
          <p:cNvSpPr/>
          <p:nvPr/>
        </p:nvSpPr>
        <p:spPr>
          <a:xfrm>
            <a:off x="3052710" y="2852738"/>
            <a:ext cx="948720" cy="1136838"/>
          </a:xfrm>
          <a:prstGeom prst="roundRect">
            <a:avLst/>
          </a:prstGeom>
          <a:noFill/>
          <a:ln w="19050">
            <a:solidFill>
              <a:schemeClr val="tx1"/>
            </a:solidFill>
          </a:ln>
          <a:effectLst/>
        </p:spPr>
        <p:style>
          <a:lnRef idx="1">
            <a:schemeClr val="accent1"/>
          </a:lnRef>
          <a:fillRef idx="3">
            <a:schemeClr val="accent1"/>
          </a:fillRef>
          <a:effectRef idx="2">
            <a:schemeClr val="accent1"/>
          </a:effectRef>
          <a:fontRef idx="minor">
            <a:schemeClr val="lt1"/>
          </a:fontRef>
        </p:style>
        <p:txBody>
          <a:bodyPr tIns="0" rtlCol="0" anchor="t"/>
          <a:lstStyle/>
          <a:p>
            <a:r>
              <a:rPr lang="en-US" altLang="ja-JP" sz="1000" dirty="0" smtClean="0">
                <a:solidFill>
                  <a:srgbClr val="C00000"/>
                </a:solidFill>
              </a:rPr>
              <a:t>PCR</a:t>
            </a:r>
            <a:r>
              <a:rPr lang="ja-JP" altLang="en-US" sz="1000" dirty="0">
                <a:solidFill>
                  <a:srgbClr val="C00000"/>
                </a:solidFill>
              </a:rPr>
              <a:t>検査結果による安全が確認されるまで　自宅待機</a:t>
            </a:r>
            <a:endParaRPr lang="en-US" altLang="ja-JP" sz="1000" dirty="0">
              <a:solidFill>
                <a:srgbClr val="C00000"/>
              </a:solidFill>
            </a:endParaRPr>
          </a:p>
          <a:p>
            <a:pPr algn="ctr"/>
            <a:r>
              <a:rPr lang="ja-JP" altLang="en-US" sz="1000" dirty="0">
                <a:solidFill>
                  <a:srgbClr val="C00000"/>
                </a:solidFill>
                <a:latin typeface="+mn-ea"/>
                <a:cs typeface="ＭＳ 明朝"/>
              </a:rPr>
              <a:t>［登校禁止］</a:t>
            </a:r>
            <a:endParaRPr lang="en-US" altLang="ja-JP" sz="1000" dirty="0">
              <a:solidFill>
                <a:srgbClr val="C00000"/>
              </a:solidFill>
              <a:latin typeface="+mn-ea"/>
              <a:cs typeface="ＭＳ 明朝"/>
            </a:endParaRPr>
          </a:p>
        </p:txBody>
      </p:sp>
      <p:sp>
        <p:nvSpPr>
          <p:cNvPr id="55" name="テキスト ボックス 54"/>
          <p:cNvSpPr txBox="1"/>
          <p:nvPr/>
        </p:nvSpPr>
        <p:spPr>
          <a:xfrm>
            <a:off x="359215" y="1542791"/>
            <a:ext cx="3546201" cy="272415"/>
          </a:xfrm>
          <a:prstGeom prst="roundRect">
            <a:avLst/>
          </a:prstGeom>
          <a:solidFill>
            <a:srgbClr val="0594FF"/>
          </a:solidFill>
          <a:ln w="9525">
            <a:noFill/>
          </a:ln>
        </p:spPr>
        <p:txBody>
          <a:bodyPr wrap="square" rtlCol="0">
            <a:spAutoFit/>
          </a:bodyPr>
          <a:lstStyle/>
          <a:p>
            <a:pPr algn="ctr"/>
            <a:r>
              <a:rPr lang="ja-JP" altLang="en-US" sz="1000" dirty="0">
                <a:solidFill>
                  <a:srgbClr val="FFFFFF"/>
                </a:solidFill>
              </a:rPr>
              <a:t>授業担当教員に</a:t>
            </a:r>
            <a:r>
              <a:rPr lang="en-US" altLang="ja-JP" sz="1000" dirty="0">
                <a:solidFill>
                  <a:srgbClr val="FFFFFF"/>
                </a:solidFill>
              </a:rPr>
              <a:t>CNS</a:t>
            </a:r>
            <a:r>
              <a:rPr lang="ja-JP" altLang="en-US" sz="1000" dirty="0">
                <a:solidFill>
                  <a:srgbClr val="FFFFFF"/>
                </a:solidFill>
              </a:rPr>
              <a:t>連絡・</a:t>
            </a:r>
            <a:r>
              <a:rPr kumimoji="1" lang="ja-JP" altLang="en-US" sz="1000" dirty="0">
                <a:solidFill>
                  <a:srgbClr val="FFFFFF"/>
                </a:solidFill>
              </a:rPr>
              <a:t>担当部署に</a:t>
            </a:r>
            <a:r>
              <a:rPr lang="ja-JP" altLang="en-US" sz="1000" dirty="0">
                <a:solidFill>
                  <a:srgbClr val="FFFFFF"/>
                </a:solidFill>
              </a:rPr>
              <a:t>電話連絡</a:t>
            </a:r>
            <a:endParaRPr kumimoji="1" lang="ja-JP" altLang="en-US" sz="1000" dirty="0">
              <a:solidFill>
                <a:srgbClr val="FFFFFF"/>
              </a:solidFill>
            </a:endParaRPr>
          </a:p>
        </p:txBody>
      </p:sp>
      <p:sp>
        <p:nvSpPr>
          <p:cNvPr id="22" name="角丸四角形 21"/>
          <p:cNvSpPr/>
          <p:nvPr/>
        </p:nvSpPr>
        <p:spPr>
          <a:xfrm>
            <a:off x="359215" y="1912228"/>
            <a:ext cx="4818763" cy="423050"/>
          </a:xfrm>
          <a:prstGeom prst="roundRect">
            <a:avLst/>
          </a:prstGeom>
          <a:solidFill>
            <a:srgbClr val="0594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ja-JP" altLang="en-US" sz="1000" dirty="0">
                <a:solidFill>
                  <a:srgbClr val="FFFFFF"/>
                </a:solidFill>
                <a:latin typeface="Arial"/>
                <a:cs typeface="Arial"/>
              </a:rPr>
              <a:t>登校せず自宅待機　 </a:t>
            </a:r>
            <a:r>
              <a:rPr lang="en-US" altLang="ja-JP" sz="1000" dirty="0">
                <a:solidFill>
                  <a:schemeClr val="bg1"/>
                </a:solidFill>
                <a:latin typeface="+mn-ea"/>
                <a:cs typeface="Arial"/>
              </a:rPr>
              <a:t>COVID</a:t>
            </a:r>
            <a:r>
              <a:rPr lang="ja-JP" altLang="en-US" sz="1000" dirty="0">
                <a:solidFill>
                  <a:schemeClr val="bg1"/>
                </a:solidFill>
                <a:latin typeface="+mn-ea"/>
                <a:cs typeface="Arial"/>
              </a:rPr>
              <a:t>スクリーナー（学生用）</a:t>
            </a:r>
            <a:r>
              <a:rPr lang="ja-JP" altLang="en-US" sz="1000" dirty="0">
                <a:solidFill>
                  <a:srgbClr val="FFFFFF"/>
                </a:solidFill>
                <a:latin typeface="Arial"/>
                <a:cs typeface="Arial"/>
              </a:rPr>
              <a:t>・健康チェック表</a:t>
            </a:r>
            <a:r>
              <a:rPr lang="ja-JP" altLang="en-US" sz="1000" b="1" dirty="0">
                <a:solidFill>
                  <a:srgbClr val="FFFFFF"/>
                </a:solidFill>
                <a:latin typeface="Arial"/>
                <a:cs typeface="Arial"/>
              </a:rPr>
              <a:t> </a:t>
            </a:r>
            <a:r>
              <a:rPr lang="en-US" altLang="ja-JP" sz="1000" b="1" baseline="30000" dirty="0">
                <a:solidFill>
                  <a:srgbClr val="FFFFFF"/>
                </a:solidFill>
              </a:rPr>
              <a:t>1</a:t>
            </a:r>
            <a:r>
              <a:rPr lang="ja-JP" altLang="en-US" sz="1000" b="1" baseline="30000" dirty="0">
                <a:solidFill>
                  <a:schemeClr val="bg1"/>
                </a:solidFill>
              </a:rPr>
              <a:t>）</a:t>
            </a:r>
            <a:r>
              <a:rPr lang="ja-JP" altLang="en-US" sz="1000" dirty="0">
                <a:solidFill>
                  <a:srgbClr val="FFFFFF"/>
                </a:solidFill>
              </a:rPr>
              <a:t>に記入</a:t>
            </a:r>
            <a:endParaRPr lang="en-US" altLang="ja-JP" sz="1000" dirty="0">
              <a:solidFill>
                <a:srgbClr val="FFFFFF"/>
              </a:solidFill>
            </a:endParaRPr>
          </a:p>
          <a:p>
            <a:r>
              <a:rPr lang="ja-JP" altLang="en-US" sz="1000" dirty="0">
                <a:solidFill>
                  <a:srgbClr val="FFFFFF"/>
                </a:solidFill>
              </a:rPr>
              <a:t>　　　 </a:t>
            </a:r>
            <a:r>
              <a:rPr lang="ja-JP" altLang="en-US" sz="1000" dirty="0">
                <a:solidFill>
                  <a:schemeClr val="bg1"/>
                </a:solidFill>
              </a:rPr>
              <a:t>かかりつけ医など最寄りの医療機関</a:t>
            </a:r>
            <a:r>
              <a:rPr lang="en-US" altLang="ja-JP" sz="1000" baseline="30000" dirty="0">
                <a:solidFill>
                  <a:schemeClr val="bg1"/>
                </a:solidFill>
              </a:rPr>
              <a:t>3</a:t>
            </a:r>
            <a:r>
              <a:rPr lang="ja-JP" altLang="en-US" sz="1000" baseline="30000" dirty="0">
                <a:solidFill>
                  <a:schemeClr val="bg1"/>
                </a:solidFill>
              </a:rPr>
              <a:t>）</a:t>
            </a:r>
            <a:r>
              <a:rPr lang="ja-JP" altLang="en-US" sz="1000" dirty="0">
                <a:solidFill>
                  <a:schemeClr val="bg1"/>
                </a:solidFill>
              </a:rPr>
              <a:t>に電話連絡</a:t>
            </a:r>
          </a:p>
        </p:txBody>
      </p:sp>
      <p:sp>
        <p:nvSpPr>
          <p:cNvPr id="57" name="ひし形 56"/>
          <p:cNvSpPr/>
          <p:nvPr/>
        </p:nvSpPr>
        <p:spPr>
          <a:xfrm>
            <a:off x="600094" y="2264637"/>
            <a:ext cx="4171932" cy="360465"/>
          </a:xfrm>
          <a:prstGeom prst="diamond">
            <a:avLst/>
          </a:prstGeom>
          <a:solidFill>
            <a:schemeClr val="tx1">
              <a:lumMod val="65000"/>
              <a:lumOff val="3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8" name="角丸四角形 57"/>
          <p:cNvSpPr/>
          <p:nvPr/>
        </p:nvSpPr>
        <p:spPr>
          <a:xfrm>
            <a:off x="1465473" y="2226423"/>
            <a:ext cx="2490704" cy="445030"/>
          </a:xfrm>
          <a:prstGeom prst="roundRect">
            <a:avLst/>
          </a:prstGeom>
          <a:no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tLang="ja-JP" sz="1000" dirty="0">
              <a:solidFill>
                <a:srgbClr val="000000"/>
              </a:solidFill>
              <a:latin typeface="+mn-ea"/>
              <a:cs typeface="Arial"/>
            </a:endParaRPr>
          </a:p>
          <a:p>
            <a:pPr algn="ctr"/>
            <a:r>
              <a:rPr lang="ja-JP" altLang="en-US" sz="1000" b="1" dirty="0">
                <a:solidFill>
                  <a:srgbClr val="FFFF00"/>
                </a:solidFill>
                <a:latin typeface="+mn-ea"/>
                <a:cs typeface="Arial"/>
              </a:rPr>
              <a:t>●</a:t>
            </a:r>
            <a:r>
              <a:rPr lang="en-US" altLang="ja-JP" sz="1000" b="1" dirty="0">
                <a:solidFill>
                  <a:srgbClr val="FFFF00"/>
                </a:solidFill>
                <a:latin typeface="+mn-ea"/>
                <a:cs typeface="Arial"/>
              </a:rPr>
              <a:t>COVID</a:t>
            </a:r>
            <a:r>
              <a:rPr lang="ja-JP" altLang="en-US" sz="1000" b="1" dirty="0">
                <a:solidFill>
                  <a:srgbClr val="FFFF00"/>
                </a:solidFill>
                <a:latin typeface="+mn-ea"/>
                <a:cs typeface="Arial"/>
              </a:rPr>
              <a:t>スクリーナー（学生用）に該当</a:t>
            </a:r>
            <a:endParaRPr lang="en-US" altLang="ja-JP" sz="1000" b="1" dirty="0">
              <a:solidFill>
                <a:srgbClr val="FFFF00"/>
              </a:solidFill>
              <a:latin typeface="+mn-ea"/>
              <a:cs typeface="Arial"/>
            </a:endParaRPr>
          </a:p>
          <a:p>
            <a:pPr algn="ctr"/>
            <a:r>
              <a:rPr lang="ja-JP" altLang="en-US" sz="1000" dirty="0">
                <a:solidFill>
                  <a:schemeClr val="tx1"/>
                </a:solidFill>
                <a:latin typeface="+mn-ea"/>
                <a:cs typeface="Arial"/>
              </a:rPr>
              <a:t>　</a:t>
            </a:r>
            <a:endParaRPr lang="en-US" altLang="ja-JP" sz="1000" dirty="0">
              <a:solidFill>
                <a:srgbClr val="000000"/>
              </a:solidFill>
              <a:latin typeface="Arial"/>
              <a:cs typeface="Arial"/>
            </a:endParaRPr>
          </a:p>
        </p:txBody>
      </p:sp>
      <p:sp>
        <p:nvSpPr>
          <p:cNvPr id="7" name="テキスト ボックス 6"/>
          <p:cNvSpPr txBox="1"/>
          <p:nvPr/>
        </p:nvSpPr>
        <p:spPr>
          <a:xfrm>
            <a:off x="5489778" y="2875855"/>
            <a:ext cx="1452642" cy="230832"/>
          </a:xfrm>
          <a:prstGeom prst="rect">
            <a:avLst/>
          </a:prstGeom>
          <a:noFill/>
        </p:spPr>
        <p:txBody>
          <a:bodyPr wrap="none" rtlCol="0">
            <a:spAutoFit/>
          </a:bodyPr>
          <a:lstStyle/>
          <a:p>
            <a:r>
              <a:rPr kumimoji="1" lang="ja-JP" altLang="en-US" sz="900" dirty="0"/>
              <a:t>午後は、　かかりつけ医へ</a:t>
            </a:r>
          </a:p>
        </p:txBody>
      </p:sp>
      <p:sp>
        <p:nvSpPr>
          <p:cNvPr id="80" name="テキスト ボックス 79"/>
          <p:cNvSpPr txBox="1"/>
          <p:nvPr/>
        </p:nvSpPr>
        <p:spPr>
          <a:xfrm>
            <a:off x="4417131" y="4521213"/>
            <a:ext cx="1473480" cy="230832"/>
          </a:xfrm>
          <a:prstGeom prst="rect">
            <a:avLst/>
          </a:prstGeom>
          <a:noFill/>
        </p:spPr>
        <p:txBody>
          <a:bodyPr wrap="none" rtlCol="0">
            <a:spAutoFit/>
          </a:bodyPr>
          <a:lstStyle/>
          <a:p>
            <a:r>
              <a:rPr kumimoji="1" lang="ja-JP" altLang="en-US" sz="900" dirty="0"/>
              <a:t>　かかりつけ医の判断にて</a:t>
            </a:r>
          </a:p>
        </p:txBody>
      </p:sp>
      <p:cxnSp>
        <p:nvCxnSpPr>
          <p:cNvPr id="85" name="直線コネクタ 84"/>
          <p:cNvCxnSpPr/>
          <p:nvPr/>
        </p:nvCxnSpPr>
        <p:spPr>
          <a:xfrm>
            <a:off x="514350" y="2335278"/>
            <a:ext cx="0" cy="347256"/>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cxnSp>
        <p:nvCxnSpPr>
          <p:cNvPr id="88" name="直線コネクタ 87"/>
          <p:cNvCxnSpPr/>
          <p:nvPr/>
        </p:nvCxnSpPr>
        <p:spPr>
          <a:xfrm flipH="1">
            <a:off x="42863" y="2680428"/>
            <a:ext cx="475059" cy="10385"/>
          </a:xfrm>
          <a:prstGeom prst="line">
            <a:avLst/>
          </a:prstGeom>
          <a:ln>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cxnSp>
        <p:nvCxnSpPr>
          <p:cNvPr id="91" name="直線コネクタ 90"/>
          <p:cNvCxnSpPr/>
          <p:nvPr/>
        </p:nvCxnSpPr>
        <p:spPr>
          <a:xfrm>
            <a:off x="47413" y="2682534"/>
            <a:ext cx="3613" cy="2013503"/>
          </a:xfrm>
          <a:prstGeom prst="line">
            <a:avLst/>
          </a:prstGeom>
          <a:ln w="28575">
            <a:solidFill>
              <a:schemeClr val="accent6">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6684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20764" y="3039478"/>
            <a:ext cx="6098741" cy="2694573"/>
          </a:xfrm>
          <a:prstGeom prst="rect">
            <a:avLst/>
          </a:prstGeom>
          <a:solidFill>
            <a:schemeClr val="accent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22041"/>
            <a:endParaRPr lang="ja-JP" altLang="en-US" sz="1662">
              <a:solidFill>
                <a:prstClr val="white"/>
              </a:solidFill>
              <a:latin typeface="Calibri"/>
              <a:ea typeface="ＭＳ Ｐゴシック" panose="020B0600070205080204" pitchFamily="50" charset="-128"/>
            </a:endParaRPr>
          </a:p>
        </p:txBody>
      </p:sp>
      <p:sp>
        <p:nvSpPr>
          <p:cNvPr id="5" name="正方形/長方形 4"/>
          <p:cNvSpPr/>
          <p:nvPr/>
        </p:nvSpPr>
        <p:spPr>
          <a:xfrm>
            <a:off x="420767" y="1050492"/>
            <a:ext cx="6098741" cy="1698354"/>
          </a:xfrm>
          <a:prstGeom prst="rect">
            <a:avLst/>
          </a:prstGeom>
          <a:solidFill>
            <a:schemeClr val="accent1">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22041"/>
            <a:endParaRPr lang="ja-JP" altLang="en-US" sz="1662">
              <a:solidFill>
                <a:prstClr val="white"/>
              </a:solidFill>
              <a:latin typeface="Calibri"/>
              <a:ea typeface="ＭＳ Ｐゴシック" panose="020B0600070205080204" pitchFamily="50" charset="-128"/>
            </a:endParaRPr>
          </a:p>
        </p:txBody>
      </p:sp>
      <p:sp>
        <p:nvSpPr>
          <p:cNvPr id="6" name="テキスト ボックス 5"/>
          <p:cNvSpPr txBox="1"/>
          <p:nvPr/>
        </p:nvSpPr>
        <p:spPr>
          <a:xfrm>
            <a:off x="419661" y="350792"/>
            <a:ext cx="2923612" cy="369332"/>
          </a:xfrm>
          <a:prstGeom prst="rect">
            <a:avLst/>
          </a:prstGeom>
          <a:solidFill>
            <a:schemeClr val="tx1"/>
          </a:solidFill>
        </p:spPr>
        <p:txBody>
          <a:bodyPr wrap="square" rtlCol="0">
            <a:spAutoFit/>
          </a:bodyPr>
          <a:lstStyle/>
          <a:p>
            <a:pPr defTabSz="422041"/>
            <a:r>
              <a:rPr lang="ja-JP" altLang="en-US" sz="1662" dirty="0">
                <a:solidFill>
                  <a:srgbClr val="FFFF00"/>
                </a:solidFill>
                <a:latin typeface="Calibri"/>
                <a:ea typeface="ＭＳ Ｐゴシック" panose="020B0600070205080204" pitchFamily="50" charset="-128"/>
              </a:rPr>
              <a:t> </a:t>
            </a:r>
            <a:r>
              <a:rPr lang="en-US" altLang="ja-JP" dirty="0">
                <a:solidFill>
                  <a:srgbClr val="FFFF00"/>
                </a:solidFill>
              </a:rPr>
              <a:t>COVID</a:t>
            </a:r>
            <a:r>
              <a:rPr lang="ja-JP" altLang="en-US" dirty="0">
                <a:solidFill>
                  <a:srgbClr val="FFFF00"/>
                </a:solidFill>
              </a:rPr>
              <a:t>スクリーナー</a:t>
            </a:r>
            <a:r>
              <a:rPr lang="ja-JP" altLang="en-US" sz="1662" dirty="0">
                <a:solidFill>
                  <a:srgbClr val="FFFF00"/>
                </a:solidFill>
                <a:latin typeface="Calibri"/>
                <a:ea typeface="ＭＳ Ｐゴシック" panose="020B0600070205080204" pitchFamily="50" charset="-128"/>
              </a:rPr>
              <a:t>（学生用）</a:t>
            </a:r>
          </a:p>
        </p:txBody>
      </p:sp>
      <p:sp>
        <p:nvSpPr>
          <p:cNvPr id="7" name="テキスト ボックス 6"/>
          <p:cNvSpPr txBox="1"/>
          <p:nvPr/>
        </p:nvSpPr>
        <p:spPr>
          <a:xfrm>
            <a:off x="404654" y="6022171"/>
            <a:ext cx="4182123" cy="1785361"/>
          </a:xfrm>
          <a:prstGeom prst="rect">
            <a:avLst/>
          </a:prstGeom>
          <a:noFill/>
          <a:ln w="28575" cmpd="sng">
            <a:solidFill>
              <a:srgbClr val="C00000"/>
            </a:solidFill>
          </a:ln>
        </p:spPr>
        <p:txBody>
          <a:bodyPr wrap="square" rtlCol="0">
            <a:spAutoFit/>
          </a:bodyPr>
          <a:lstStyle/>
          <a:p>
            <a:pPr defTabSz="422041">
              <a:lnSpc>
                <a:spcPct val="130000"/>
              </a:lnSpc>
            </a:pPr>
            <a:r>
              <a:rPr lang="ja-JP" altLang="en-US" sz="400" b="1" u="sng" dirty="0">
                <a:latin typeface="Calibri"/>
                <a:ea typeface="ＭＳ Ｐゴシック" panose="020B0600070205080204" pitchFamily="50" charset="-128"/>
              </a:rPr>
              <a:t>　</a:t>
            </a:r>
            <a:endParaRPr lang="en-US" altLang="ja-JP" sz="400" b="1" u="sng" dirty="0">
              <a:latin typeface="Calibri"/>
              <a:ea typeface="ＭＳ Ｐゴシック" panose="020B0600070205080204" pitchFamily="50" charset="-128"/>
            </a:endParaRPr>
          </a:p>
          <a:p>
            <a:pPr defTabSz="422041">
              <a:lnSpc>
                <a:spcPct val="130000"/>
              </a:lnSpc>
            </a:pPr>
            <a:r>
              <a:rPr lang="ja-JP" altLang="en-US" sz="1100" b="1" u="sng" dirty="0">
                <a:latin typeface="Calibri"/>
                <a:ea typeface="ＭＳ Ｐゴシック" panose="020B0600070205080204" pitchFamily="50" charset="-128"/>
              </a:rPr>
              <a:t>次のいずれかに該当する場合</a:t>
            </a:r>
            <a:endParaRPr lang="en-US" altLang="ja-JP" sz="1100" b="1" u="sng" dirty="0">
              <a:latin typeface="Calibri"/>
              <a:ea typeface="ＭＳ Ｐゴシック" panose="020B0600070205080204" pitchFamily="50" charset="-128"/>
            </a:endParaRPr>
          </a:p>
          <a:p>
            <a:pPr defTabSz="422041">
              <a:lnSpc>
                <a:spcPct val="130000"/>
              </a:lnSpc>
            </a:pPr>
            <a:r>
              <a:rPr lang="ja-JP" altLang="en-US" sz="1100" b="1" dirty="0">
                <a:latin typeface="Calibri"/>
                <a:ea typeface="ＭＳ Ｐゴシック" panose="020B0600070205080204" pitchFamily="50" charset="-128"/>
              </a:rPr>
              <a:t>　　① </a:t>
            </a:r>
            <a:r>
              <a:rPr lang="en-US" altLang="ja-JP" sz="1400" u="sng" dirty="0">
                <a:solidFill>
                  <a:srgbClr val="0070C0"/>
                </a:solidFill>
                <a:latin typeface="Calibri"/>
                <a:ea typeface="ＭＳ Ｐゴシック" panose="020B0600070205080204" pitchFamily="50" charset="-128"/>
              </a:rPr>
              <a:t>A </a:t>
            </a:r>
            <a:r>
              <a:rPr lang="ja-JP" altLang="en-US" sz="1100" u="sng" dirty="0">
                <a:solidFill>
                  <a:srgbClr val="000000"/>
                </a:solidFill>
                <a:latin typeface="Calibri"/>
                <a:ea typeface="ＭＳ Ｐゴシック" panose="020B0600070205080204" pitchFamily="50" charset="-128"/>
              </a:rPr>
              <a:t>が</a:t>
            </a:r>
            <a:r>
              <a:rPr lang="ja-JP" altLang="en-US" sz="1400" b="1" u="sng" dirty="0">
                <a:solidFill>
                  <a:srgbClr val="FF0000"/>
                </a:solidFill>
                <a:latin typeface="Calibri"/>
                <a:ea typeface="ＭＳ Ｐゴシック" panose="020B0600070205080204" pitchFamily="50" charset="-128"/>
              </a:rPr>
              <a:t>１</a:t>
            </a:r>
            <a:r>
              <a:rPr lang="ja-JP" altLang="en-US" sz="1100" u="sng" dirty="0">
                <a:solidFill>
                  <a:srgbClr val="000000"/>
                </a:solidFill>
                <a:latin typeface="Calibri"/>
                <a:ea typeface="ＭＳ Ｐゴシック" panose="020B0600070205080204" pitchFamily="50" charset="-128"/>
              </a:rPr>
              <a:t>項目以上</a:t>
            </a:r>
            <a:r>
              <a:rPr lang="ja-JP" altLang="en-US" sz="1100" u="sng" dirty="0">
                <a:solidFill>
                  <a:srgbClr val="000000"/>
                </a:solidFill>
              </a:rPr>
              <a:t>該当する</a:t>
            </a:r>
            <a:endParaRPr lang="en-US" altLang="ja-JP" sz="1100" dirty="0">
              <a:solidFill>
                <a:srgbClr val="000000"/>
              </a:solidFill>
              <a:latin typeface="Calibri"/>
              <a:ea typeface="ＭＳ Ｐゴシック" panose="020B0600070205080204" pitchFamily="50" charset="-128"/>
            </a:endParaRPr>
          </a:p>
          <a:p>
            <a:pPr defTabSz="422041">
              <a:lnSpc>
                <a:spcPct val="130000"/>
              </a:lnSpc>
            </a:pPr>
            <a:r>
              <a:rPr lang="ja-JP" altLang="en-US" sz="1100" b="1" dirty="0">
                <a:solidFill>
                  <a:srgbClr val="000000"/>
                </a:solidFill>
                <a:latin typeface="Calibri"/>
                <a:ea typeface="ＭＳ Ｐゴシック" panose="020B0600070205080204" pitchFamily="50" charset="-128"/>
              </a:rPr>
              <a:t>　　②</a:t>
            </a:r>
            <a:r>
              <a:rPr lang="en-US" altLang="ja-JP" sz="1100" dirty="0">
                <a:solidFill>
                  <a:srgbClr val="000000"/>
                </a:solidFill>
                <a:latin typeface="Calibri"/>
                <a:ea typeface="ＭＳ Ｐゴシック" panose="020B0600070205080204" pitchFamily="50" charset="-128"/>
              </a:rPr>
              <a:t> </a:t>
            </a:r>
            <a:r>
              <a:rPr lang="en-US" altLang="ja-JP" sz="1400" u="sng" dirty="0">
                <a:solidFill>
                  <a:srgbClr val="FF0000"/>
                </a:solidFill>
                <a:latin typeface="Calibri"/>
                <a:ea typeface="ＭＳ Ｐゴシック" panose="020B0600070205080204" pitchFamily="50" charset="-128"/>
              </a:rPr>
              <a:t>B </a:t>
            </a:r>
            <a:r>
              <a:rPr lang="ja-JP" altLang="en-US" sz="1100" u="sng" dirty="0">
                <a:latin typeface="Calibri"/>
                <a:ea typeface="ＭＳ Ｐゴシック" panose="020B0600070205080204" pitchFamily="50" charset="-128"/>
              </a:rPr>
              <a:t>が</a:t>
            </a:r>
            <a:r>
              <a:rPr lang="ja-JP" altLang="en-US" sz="1400" b="1" u="sng" dirty="0">
                <a:solidFill>
                  <a:srgbClr val="FF0000"/>
                </a:solidFill>
                <a:latin typeface="Calibri"/>
                <a:ea typeface="ＭＳ Ｐゴシック" panose="020B0600070205080204" pitchFamily="50" charset="-128"/>
              </a:rPr>
              <a:t>２</a:t>
            </a:r>
            <a:r>
              <a:rPr lang="ja-JP" altLang="en-US" sz="1100" u="sng" dirty="0">
                <a:latin typeface="Calibri"/>
                <a:ea typeface="ＭＳ Ｐゴシック" panose="020B0600070205080204" pitchFamily="50" charset="-128"/>
              </a:rPr>
              <a:t>項目以上</a:t>
            </a:r>
            <a:r>
              <a:rPr lang="ja-JP" altLang="en-US" sz="1100" u="sng" dirty="0">
                <a:solidFill>
                  <a:srgbClr val="000000"/>
                </a:solidFill>
              </a:rPr>
              <a:t>該当する</a:t>
            </a:r>
            <a:endParaRPr lang="en-US" altLang="ja-JP" sz="1100" u="sng" dirty="0">
              <a:solidFill>
                <a:srgbClr val="000000"/>
              </a:solidFill>
            </a:endParaRPr>
          </a:p>
          <a:p>
            <a:pPr defTabSz="422041">
              <a:lnSpc>
                <a:spcPct val="130000"/>
              </a:lnSpc>
            </a:pPr>
            <a:r>
              <a:rPr lang="ja-JP" altLang="en-US" sz="1200" dirty="0">
                <a:solidFill>
                  <a:srgbClr val="000000"/>
                </a:solidFill>
                <a:latin typeface="Calibri"/>
                <a:ea typeface="ＭＳ Ｐゴシック" panose="020B0600070205080204" pitchFamily="50" charset="-128"/>
              </a:rPr>
              <a:t>　　　　　　　　　　　　　　　　　　　</a:t>
            </a:r>
            <a:r>
              <a:rPr lang="ja-JP" altLang="en-US" sz="1400" dirty="0">
                <a:solidFill>
                  <a:srgbClr val="000000"/>
                </a:solidFill>
                <a:latin typeface="Calibri"/>
                <a:ea typeface="ＭＳ Ｐゴシック" panose="020B0600070205080204" pitchFamily="50" charset="-128"/>
              </a:rPr>
              <a:t>担当部署に連絡　</a:t>
            </a:r>
            <a:r>
              <a:rPr lang="en-US" altLang="ja-JP" sz="1400" dirty="0">
                <a:solidFill>
                  <a:srgbClr val="000000"/>
                </a:solidFill>
              </a:rPr>
              <a:t>⇒⇒⇒⇒</a:t>
            </a:r>
            <a:r>
              <a:rPr lang="ja-JP" altLang="en-US" sz="1200" dirty="0">
                <a:solidFill>
                  <a:srgbClr val="000000"/>
                </a:solidFill>
              </a:rPr>
              <a:t>　　</a:t>
            </a:r>
            <a:endParaRPr lang="en-US" altLang="ja-JP" sz="1200" dirty="0">
              <a:solidFill>
                <a:srgbClr val="000000"/>
              </a:solidFill>
              <a:latin typeface="Calibri"/>
              <a:ea typeface="ＭＳ Ｐゴシック" panose="020B0600070205080204" pitchFamily="50" charset="-128"/>
            </a:endParaRPr>
          </a:p>
          <a:p>
            <a:pPr defTabSz="422041">
              <a:lnSpc>
                <a:spcPct val="130000"/>
              </a:lnSpc>
            </a:pPr>
            <a:r>
              <a:rPr lang="ja-JP" altLang="en-US" sz="1200" b="1" dirty="0">
                <a:solidFill>
                  <a:srgbClr val="000000"/>
                </a:solidFill>
                <a:latin typeface="Calibri"/>
                <a:ea typeface="ＭＳ Ｐゴシック" panose="020B0600070205080204" pitchFamily="50" charset="-128"/>
              </a:rPr>
              <a:t>午前中に医学域医事課に連絡、１３時までに附属病院受診</a:t>
            </a:r>
            <a:endParaRPr lang="en-US" altLang="ja-JP" sz="1200" b="1" dirty="0">
              <a:solidFill>
                <a:srgbClr val="000000"/>
              </a:solidFill>
              <a:latin typeface="Calibri"/>
              <a:ea typeface="ＭＳ Ｐゴシック" panose="020B0600070205080204" pitchFamily="50" charset="-128"/>
            </a:endParaRPr>
          </a:p>
          <a:p>
            <a:pPr defTabSz="422041">
              <a:lnSpc>
                <a:spcPct val="130000"/>
              </a:lnSpc>
            </a:pPr>
            <a:r>
              <a:rPr lang="ja-JP" altLang="en-US" sz="1200" b="1" dirty="0">
                <a:solidFill>
                  <a:srgbClr val="000000"/>
                </a:solidFill>
                <a:latin typeface="Calibri"/>
                <a:ea typeface="ＭＳ Ｐゴシック" panose="020B0600070205080204" pitchFamily="50" charset="-128"/>
              </a:rPr>
              <a:t>（保険診療で実施しますので、保険証をご持参ください）</a:t>
            </a:r>
            <a:endParaRPr lang="en-US" altLang="ja-JP" sz="400" b="1" dirty="0">
              <a:solidFill>
                <a:srgbClr val="000000"/>
              </a:solidFill>
              <a:latin typeface="Calibri"/>
              <a:ea typeface="ＭＳ Ｐゴシック" panose="020B0600070205080204" pitchFamily="50" charset="-128"/>
            </a:endParaRPr>
          </a:p>
          <a:p>
            <a:pPr defTabSz="422041">
              <a:lnSpc>
                <a:spcPct val="130000"/>
              </a:lnSpc>
            </a:pPr>
            <a:r>
              <a:rPr lang="ja-JP" altLang="en-US" sz="400" b="1" dirty="0">
                <a:solidFill>
                  <a:srgbClr val="000000"/>
                </a:solidFill>
                <a:latin typeface="Calibri"/>
                <a:ea typeface="ＭＳ Ｐゴシック" panose="020B0600070205080204" pitchFamily="50" charset="-128"/>
              </a:rPr>
              <a:t>　　</a:t>
            </a:r>
            <a:endParaRPr lang="en-US" altLang="ja-JP" sz="1200" b="1" dirty="0">
              <a:solidFill>
                <a:srgbClr val="000000"/>
              </a:solidFill>
              <a:latin typeface="Calibri"/>
              <a:ea typeface="ＭＳ Ｐゴシック" panose="020B0600070205080204" pitchFamily="50" charset="-128"/>
            </a:endParaRPr>
          </a:p>
        </p:txBody>
      </p:sp>
      <p:sp>
        <p:nvSpPr>
          <p:cNvPr id="8" name="正方形/長方形 7"/>
          <p:cNvSpPr/>
          <p:nvPr/>
        </p:nvSpPr>
        <p:spPr>
          <a:xfrm>
            <a:off x="420765" y="675187"/>
            <a:ext cx="6098741" cy="5028877"/>
          </a:xfrm>
          <a:prstGeom prst="rect">
            <a:avLst/>
          </a:prstGeom>
        </p:spPr>
        <p:txBody>
          <a:bodyPr wrap="square">
            <a:spAutoFit/>
          </a:bodyPr>
          <a:lstStyle/>
          <a:p>
            <a:pPr defTabSz="422041">
              <a:lnSpc>
                <a:spcPct val="170000"/>
              </a:lnSpc>
            </a:pPr>
            <a:r>
              <a:rPr lang="en-US" altLang="ja-JP" sz="1200" u="sng" dirty="0">
                <a:solidFill>
                  <a:srgbClr val="0070C0"/>
                </a:solidFill>
                <a:latin typeface="メイリオ" panose="020B0604030504040204" pitchFamily="50" charset="-128"/>
                <a:ea typeface="メイリオ" panose="020B0604030504040204" pitchFamily="50" charset="-128"/>
              </a:rPr>
              <a:t>A</a:t>
            </a:r>
            <a:r>
              <a:rPr lang="ja-JP" altLang="en-US" sz="1200" u="sng" dirty="0" err="1">
                <a:solidFill>
                  <a:srgbClr val="0070C0"/>
                </a:solidFill>
                <a:latin typeface="メイリオ" panose="020B0604030504040204" pitchFamily="50" charset="-128"/>
                <a:ea typeface="メイリオ" panose="020B0604030504040204" pitchFamily="50" charset="-128"/>
              </a:rPr>
              <a:t>．</a:t>
            </a:r>
            <a:r>
              <a:rPr lang="ja-JP" altLang="en-US" sz="1200" u="sng" dirty="0">
                <a:solidFill>
                  <a:prstClr val="black"/>
                </a:solidFill>
                <a:latin typeface="メイリオ" panose="020B0604030504040204" pitchFamily="50" charset="-128"/>
                <a:ea typeface="メイリオ" panose="020B0604030504040204" pitchFamily="50" charset="-128"/>
              </a:rPr>
              <a:t>行動歴・環境のリスク因子</a:t>
            </a:r>
            <a:endParaRPr lang="en-US" altLang="ja-JP" sz="1200" u="sng" dirty="0">
              <a:solidFill>
                <a:prstClr val="black"/>
              </a:solidFill>
              <a:latin typeface="メイリオ" panose="020B0604030504040204" pitchFamily="50" charset="-128"/>
              <a:ea typeface="メイリオ" panose="020B0604030504040204" pitchFamily="50" charset="-128"/>
            </a:endParaRP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1.</a:t>
            </a:r>
            <a:r>
              <a:rPr lang="ja-JP" altLang="en-US" sz="1000" dirty="0">
                <a:solidFill>
                  <a:prstClr val="black"/>
                </a:solidFill>
                <a:latin typeface="メイリオ" panose="020B0604030504040204" pitchFamily="50" charset="-128"/>
                <a:ea typeface="メイリオ" panose="020B0604030504040204" pitchFamily="50" charset="-128"/>
              </a:rPr>
              <a:t>　体調不良になる前</a:t>
            </a:r>
            <a:r>
              <a:rPr lang="en-US" altLang="ja-JP" sz="1000" dirty="0">
                <a:solidFill>
                  <a:prstClr val="black"/>
                </a:solidFill>
                <a:latin typeface="メイリオ" panose="020B0604030504040204" pitchFamily="50" charset="-128"/>
                <a:ea typeface="メイリオ" panose="020B0604030504040204" pitchFamily="50" charset="-128"/>
              </a:rPr>
              <a:t>2</a:t>
            </a:r>
            <a:r>
              <a:rPr lang="ja-JP" altLang="en-US" sz="1000" dirty="0">
                <a:solidFill>
                  <a:prstClr val="black"/>
                </a:solidFill>
                <a:latin typeface="メイリオ" panose="020B0604030504040204" pitchFamily="50" charset="-128"/>
                <a:ea typeface="メイリオ" panose="020B0604030504040204" pitchFamily="50" charset="-128"/>
              </a:rPr>
              <a:t>週間以内に、海外から帰国した</a:t>
            </a:r>
            <a:endParaRPr lang="en-US" altLang="ja-JP" sz="1000" dirty="0">
              <a:solidFill>
                <a:prstClr val="black"/>
              </a:solidFill>
              <a:latin typeface="メイリオ" panose="020B0604030504040204" pitchFamily="50" charset="-128"/>
              <a:ea typeface="メイリオ" panose="020B0604030504040204" pitchFamily="50" charset="-128"/>
            </a:endParaRP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2.</a:t>
            </a:r>
            <a:r>
              <a:rPr lang="ja-JP" altLang="en-US" sz="1000" dirty="0">
                <a:solidFill>
                  <a:prstClr val="black"/>
                </a:solidFill>
                <a:latin typeface="メイリオ" panose="020B0604030504040204" pitchFamily="50" charset="-128"/>
                <a:ea typeface="メイリオ" panose="020B0604030504040204" pitchFamily="50" charset="-128"/>
              </a:rPr>
              <a:t>　体調不良になる前</a:t>
            </a:r>
            <a:r>
              <a:rPr lang="en-US" altLang="ja-JP" sz="1000" dirty="0">
                <a:solidFill>
                  <a:prstClr val="black"/>
                </a:solidFill>
                <a:latin typeface="メイリオ" panose="020B0604030504040204" pitchFamily="50" charset="-128"/>
                <a:ea typeface="メイリオ" panose="020B0604030504040204" pitchFamily="50" charset="-128"/>
              </a:rPr>
              <a:t>2</a:t>
            </a:r>
            <a:r>
              <a:rPr lang="ja-JP" altLang="en-US" sz="1000" dirty="0">
                <a:solidFill>
                  <a:prstClr val="black"/>
                </a:solidFill>
                <a:latin typeface="メイリオ" panose="020B0604030504040204" pitchFamily="50" charset="-128"/>
                <a:ea typeface="メイリオ" panose="020B0604030504040204" pitchFamily="50" charset="-128"/>
              </a:rPr>
              <a:t>週間以内に、国内の感染拡大地域に行った</a:t>
            </a:r>
            <a:endParaRPr lang="en-US" altLang="ja-JP" sz="1000" dirty="0">
              <a:solidFill>
                <a:prstClr val="black"/>
              </a:solidFill>
              <a:latin typeface="メイリオ" panose="020B0604030504040204" pitchFamily="50" charset="-128"/>
              <a:ea typeface="メイリオ" panose="020B0604030504040204" pitchFamily="50" charset="-128"/>
            </a:endParaRP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3.</a:t>
            </a:r>
            <a:r>
              <a:rPr lang="ja-JP" altLang="en-US" sz="1000" dirty="0">
                <a:solidFill>
                  <a:prstClr val="black"/>
                </a:solidFill>
                <a:latin typeface="メイリオ" panose="020B0604030504040204" pitchFamily="50" charset="-128"/>
                <a:ea typeface="メイリオ" panose="020B0604030504040204" pitchFamily="50" charset="-128"/>
              </a:rPr>
              <a:t>　体調不良になる前</a:t>
            </a:r>
            <a:r>
              <a:rPr lang="en-US" altLang="ja-JP" sz="1000" dirty="0">
                <a:solidFill>
                  <a:prstClr val="black"/>
                </a:solidFill>
                <a:latin typeface="メイリオ" panose="020B0604030504040204" pitchFamily="50" charset="-128"/>
                <a:ea typeface="メイリオ" panose="020B0604030504040204" pitchFamily="50" charset="-128"/>
              </a:rPr>
              <a:t>2</a:t>
            </a:r>
            <a:r>
              <a:rPr lang="ja-JP" altLang="en-US" sz="1000" dirty="0">
                <a:solidFill>
                  <a:prstClr val="black"/>
                </a:solidFill>
                <a:latin typeface="メイリオ" panose="020B0604030504040204" pitchFamily="50" charset="-128"/>
                <a:ea typeface="メイリオ" panose="020B0604030504040204" pitchFamily="50" charset="-128"/>
              </a:rPr>
              <a:t>週間以内に、ライブハウスやカラオケボックス、映画館など大人数</a:t>
            </a:r>
            <a:endParaRPr lang="en-US" altLang="ja-JP" sz="1000" dirty="0">
              <a:solidFill>
                <a:prstClr val="black"/>
              </a:solidFill>
              <a:latin typeface="メイリオ" panose="020B0604030504040204" pitchFamily="50" charset="-128"/>
              <a:ea typeface="メイリオ" panose="020B0604030504040204" pitchFamily="50" charset="-128"/>
            </a:endParaRPr>
          </a:p>
          <a:p>
            <a:pPr marL="422041" lvl="1" defTabSz="422041">
              <a:lnSpc>
                <a:spcPct val="170000"/>
              </a:lnSpc>
            </a:pPr>
            <a:r>
              <a:rPr lang="ja-JP" altLang="en-US" sz="1000" dirty="0">
                <a:solidFill>
                  <a:prstClr val="black"/>
                </a:solidFill>
                <a:latin typeface="メイリオ" panose="020B0604030504040204" pitchFamily="50" charset="-128"/>
                <a:ea typeface="メイリオ" panose="020B0604030504040204" pitchFamily="50" charset="-128"/>
              </a:rPr>
              <a:t>　　　　が集まる場所へ行った</a:t>
            </a:r>
            <a:endParaRPr lang="en-US" altLang="ja-JP" sz="1000" dirty="0">
              <a:solidFill>
                <a:prstClr val="black"/>
              </a:solidFill>
              <a:latin typeface="メイリオ" panose="020B0604030504040204" pitchFamily="50" charset="-128"/>
              <a:ea typeface="メイリオ" panose="020B0604030504040204" pitchFamily="50" charset="-128"/>
            </a:endParaRP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4.</a:t>
            </a:r>
            <a:r>
              <a:rPr lang="ja-JP" altLang="en-US" sz="1000" dirty="0">
                <a:solidFill>
                  <a:prstClr val="black"/>
                </a:solidFill>
                <a:latin typeface="メイリオ" panose="020B0604030504040204" pitchFamily="50" charset="-128"/>
                <a:ea typeface="メイリオ" panose="020B0604030504040204" pitchFamily="50" charset="-128"/>
              </a:rPr>
              <a:t>　周囲や家族に</a:t>
            </a:r>
            <a:r>
              <a:rPr lang="en-US" altLang="ja-JP" sz="1000" dirty="0">
                <a:solidFill>
                  <a:prstClr val="black"/>
                </a:solidFill>
                <a:latin typeface="メイリオ" panose="020B0604030504040204" pitchFamily="50" charset="-128"/>
                <a:ea typeface="メイリオ" panose="020B0604030504040204" pitchFamily="50" charset="-128"/>
              </a:rPr>
              <a:t>COVID-19</a:t>
            </a:r>
            <a:r>
              <a:rPr lang="ja-JP" altLang="en-US" sz="1000" dirty="0">
                <a:solidFill>
                  <a:prstClr val="black"/>
                </a:solidFill>
                <a:latin typeface="メイリオ" panose="020B0604030504040204" pitchFamily="50" charset="-128"/>
                <a:ea typeface="メイリオ" panose="020B0604030504040204" pitchFamily="50" charset="-128"/>
              </a:rPr>
              <a:t>と診断された者がいる</a:t>
            </a:r>
            <a:endParaRPr lang="en-US" altLang="ja-JP" sz="1000" dirty="0">
              <a:solidFill>
                <a:prstClr val="black"/>
              </a:solidFill>
              <a:latin typeface="メイリオ" panose="020B0604030504040204" pitchFamily="50" charset="-128"/>
              <a:ea typeface="メイリオ" panose="020B0604030504040204" pitchFamily="50" charset="-128"/>
            </a:endParaRP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5.</a:t>
            </a:r>
            <a:r>
              <a:rPr lang="ja-JP" altLang="en-US" sz="1000" dirty="0">
                <a:solidFill>
                  <a:prstClr val="black"/>
                </a:solidFill>
                <a:latin typeface="メイリオ" panose="020B0604030504040204" pitchFamily="50" charset="-128"/>
                <a:ea typeface="メイリオ" panose="020B0604030504040204" pitchFamily="50" charset="-128"/>
              </a:rPr>
              <a:t>　保健所から、「濃厚接触者です」と言われている</a:t>
            </a:r>
            <a:endParaRPr lang="en-US" altLang="ja-JP" sz="1000" dirty="0">
              <a:solidFill>
                <a:prstClr val="black"/>
              </a:solidFill>
              <a:latin typeface="メイリオ" panose="020B0604030504040204" pitchFamily="50" charset="-128"/>
              <a:ea typeface="メイリオ" panose="020B0604030504040204" pitchFamily="50" charset="-128"/>
            </a:endParaRPr>
          </a:p>
          <a:p>
            <a:pPr marL="422041" lvl="1" defTabSz="422041">
              <a:lnSpc>
                <a:spcPct val="170000"/>
              </a:lnSpc>
            </a:pPr>
            <a:r>
              <a:rPr lang="ja-JP" altLang="en-US" sz="600" dirty="0">
                <a:solidFill>
                  <a:prstClr val="black"/>
                </a:solidFill>
                <a:latin typeface="Calibri"/>
                <a:ea typeface="ＭＳ Ｐゴシック" panose="020B0600070205080204" pitchFamily="50" charset="-128"/>
              </a:rPr>
              <a:t>　　　</a:t>
            </a:r>
            <a:endParaRPr lang="en-US" altLang="ja-JP" sz="600" dirty="0">
              <a:solidFill>
                <a:prstClr val="black"/>
              </a:solidFill>
              <a:latin typeface="Calibri"/>
              <a:ea typeface="ＭＳ Ｐゴシック" panose="020B0600070205080204" pitchFamily="50" charset="-128"/>
            </a:endParaRPr>
          </a:p>
          <a:p>
            <a:pPr defTabSz="422041">
              <a:lnSpc>
                <a:spcPct val="170000"/>
              </a:lnSpc>
            </a:pPr>
            <a:r>
              <a:rPr lang="en-US" altLang="ja-JP" sz="1200" u="sng" dirty="0">
                <a:solidFill>
                  <a:srgbClr val="EA0904"/>
                </a:solidFill>
                <a:latin typeface="メイリオ" panose="020B0604030504040204" pitchFamily="50" charset="-128"/>
                <a:ea typeface="メイリオ" panose="020B0604030504040204" pitchFamily="50" charset="-128"/>
              </a:rPr>
              <a:t>B. </a:t>
            </a:r>
            <a:r>
              <a:rPr lang="ja-JP" altLang="en-US" sz="1200" u="sng" dirty="0">
                <a:solidFill>
                  <a:prstClr val="black"/>
                </a:solidFill>
                <a:latin typeface="メイリオ" panose="020B0604030504040204" pitchFamily="50" charset="-128"/>
                <a:ea typeface="メイリオ" panose="020B0604030504040204" pitchFamily="50" charset="-128"/>
              </a:rPr>
              <a:t>症状の種類</a:t>
            </a:r>
            <a:r>
              <a:rPr lang="en-US" altLang="ja-JP" sz="1200" dirty="0">
                <a:solidFill>
                  <a:prstClr val="black"/>
                </a:solidFill>
                <a:latin typeface="Calibri"/>
                <a:ea typeface="ＭＳ Ｐゴシック" panose="020B0600070205080204" pitchFamily="50" charset="-128"/>
              </a:rPr>
              <a:t>	</a:t>
            </a:r>
            <a:r>
              <a:rPr lang="ja-JP" altLang="en-US" sz="1200" dirty="0">
                <a:solidFill>
                  <a:prstClr val="black"/>
                </a:solidFill>
                <a:latin typeface="Calibri"/>
                <a:ea typeface="ＭＳ Ｐゴシック" panose="020B0600070205080204" pitchFamily="50" charset="-128"/>
              </a:rPr>
              <a:t>　</a:t>
            </a:r>
            <a:r>
              <a:rPr lang="ja-JP" altLang="en-US" sz="1000" dirty="0">
                <a:solidFill>
                  <a:prstClr val="black"/>
                </a:solidFill>
                <a:latin typeface="Calibri"/>
                <a:ea typeface="ＭＳ Ｐゴシック" panose="020B0600070205080204" pitchFamily="50" charset="-128"/>
              </a:rPr>
              <a:t>　　</a:t>
            </a:r>
            <a:r>
              <a:rPr lang="en-US" altLang="ja-JP" sz="1000" dirty="0">
                <a:solidFill>
                  <a:prstClr val="black"/>
                </a:solidFill>
                <a:latin typeface="Calibri"/>
                <a:ea typeface="ＭＳ Ｐゴシック" panose="020B0600070205080204" pitchFamily="50" charset="-128"/>
              </a:rPr>
              <a:t>	</a:t>
            </a:r>
            <a:r>
              <a:rPr lang="ja-JP" altLang="en-US" sz="1000" dirty="0">
                <a:solidFill>
                  <a:prstClr val="black"/>
                </a:solidFill>
                <a:latin typeface="Calibri"/>
                <a:ea typeface="ＭＳ Ｐゴシック" panose="020B0600070205080204" pitchFamily="50" charset="-128"/>
              </a:rPr>
              <a:t>　　　</a:t>
            </a:r>
            <a:endParaRPr lang="en-US" altLang="ja-JP" sz="1000" dirty="0">
              <a:solidFill>
                <a:prstClr val="black"/>
              </a:solidFill>
              <a:latin typeface="Calibri"/>
              <a:ea typeface="ＭＳ Ｐゴシック" panose="020B0600070205080204" pitchFamily="50" charset="-128"/>
            </a:endParaRP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1.</a:t>
            </a:r>
            <a:r>
              <a:rPr lang="ja-JP" altLang="en-US" sz="1000" dirty="0">
                <a:solidFill>
                  <a:prstClr val="black"/>
                </a:solidFill>
                <a:latin typeface="メイリオ" panose="020B0604030504040204" pitchFamily="50" charset="-128"/>
                <a:ea typeface="メイリオ" panose="020B0604030504040204" pitchFamily="50" charset="-128"/>
              </a:rPr>
              <a:t>　</a:t>
            </a:r>
            <a:r>
              <a:rPr lang="en-US" altLang="ja-JP" sz="1000" dirty="0">
                <a:solidFill>
                  <a:prstClr val="black"/>
                </a:solidFill>
                <a:latin typeface="メイリオ" panose="020B0604030504040204" pitchFamily="50" charset="-128"/>
                <a:ea typeface="メイリオ" panose="020B0604030504040204" pitchFamily="50" charset="-128"/>
              </a:rPr>
              <a:t>37.0</a:t>
            </a:r>
            <a:r>
              <a:rPr lang="ja-JP" altLang="en-US" sz="1000" dirty="0">
                <a:solidFill>
                  <a:prstClr val="black"/>
                </a:solidFill>
                <a:latin typeface="メイリオ" panose="020B0604030504040204" pitchFamily="50" charset="-128"/>
                <a:ea typeface="メイリオ" panose="020B0604030504040204" pitchFamily="50" charset="-128"/>
              </a:rPr>
              <a:t>度以上の状態が</a:t>
            </a:r>
            <a:r>
              <a:rPr lang="en-US" altLang="ja-JP" sz="1000" dirty="0">
                <a:solidFill>
                  <a:prstClr val="black"/>
                </a:solidFill>
                <a:latin typeface="メイリオ" panose="020B0604030504040204" pitchFamily="50" charset="-128"/>
                <a:ea typeface="メイリオ" panose="020B0604030504040204" pitchFamily="50" charset="-128"/>
              </a:rPr>
              <a:t>2</a:t>
            </a:r>
            <a:r>
              <a:rPr lang="ja-JP" altLang="en-US" sz="1000" dirty="0">
                <a:solidFill>
                  <a:prstClr val="black"/>
                </a:solidFill>
                <a:latin typeface="メイリオ" panose="020B0604030504040204" pitchFamily="50" charset="-128"/>
                <a:ea typeface="メイリオ" panose="020B0604030504040204" pitchFamily="50" charset="-128"/>
              </a:rPr>
              <a:t>日以上続いている</a:t>
            </a:r>
            <a:r>
              <a:rPr lang="en-US" altLang="ja-JP" sz="1000" b="1" dirty="0">
                <a:solidFill>
                  <a:prstClr val="black"/>
                </a:solidFill>
                <a:latin typeface="メイリオ" panose="020B0604030504040204" pitchFamily="50" charset="-128"/>
                <a:ea typeface="メイリオ" panose="020B0604030504040204" pitchFamily="50" charset="-128"/>
              </a:rPr>
              <a:t>	</a:t>
            </a:r>
            <a:r>
              <a:rPr lang="en-US" altLang="ja-JP" sz="1000" dirty="0">
                <a:solidFill>
                  <a:prstClr val="black"/>
                </a:solidFill>
                <a:latin typeface="メイリオ" panose="020B0604030504040204" pitchFamily="50" charset="-128"/>
                <a:ea typeface="メイリオ" panose="020B0604030504040204" pitchFamily="50" charset="-128"/>
              </a:rPr>
              <a:t>	</a:t>
            </a:r>
            <a:r>
              <a:rPr lang="ja-JP" altLang="en-US" sz="1000" dirty="0">
                <a:solidFill>
                  <a:prstClr val="black"/>
                </a:solidFill>
                <a:latin typeface="メイリオ" panose="020B0604030504040204" pitchFamily="50" charset="-128"/>
                <a:ea typeface="メイリオ" panose="020B0604030504040204" pitchFamily="50" charset="-128"/>
              </a:rPr>
              <a:t>　</a:t>
            </a:r>
            <a:r>
              <a:rPr lang="en-US" altLang="ja-JP" sz="1000" dirty="0">
                <a:solidFill>
                  <a:prstClr val="black"/>
                </a:solidFill>
                <a:latin typeface="メイリオ" panose="020B0604030504040204" pitchFamily="50" charset="-128"/>
                <a:ea typeface="メイリオ" panose="020B0604030504040204" pitchFamily="50" charset="-128"/>
              </a:rPr>
              <a:t>		</a:t>
            </a: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2.</a:t>
            </a:r>
            <a:r>
              <a:rPr lang="ja-JP" altLang="en-US" sz="1000" dirty="0">
                <a:solidFill>
                  <a:prstClr val="black"/>
                </a:solidFill>
                <a:latin typeface="メイリオ" panose="020B0604030504040204" pitchFamily="50" charset="-128"/>
                <a:ea typeface="メイリオ" panose="020B0604030504040204" pitchFamily="50" charset="-128"/>
              </a:rPr>
              <a:t>　乾いた咳が出る</a:t>
            </a:r>
            <a:r>
              <a:rPr lang="en-US" altLang="ja-JP" sz="1000" dirty="0">
                <a:solidFill>
                  <a:prstClr val="black"/>
                </a:solidFill>
                <a:latin typeface="メイリオ" panose="020B0604030504040204" pitchFamily="50" charset="-128"/>
                <a:ea typeface="メイリオ" panose="020B0604030504040204" pitchFamily="50" charset="-128"/>
              </a:rPr>
              <a:t>								</a:t>
            </a: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3.</a:t>
            </a:r>
            <a:r>
              <a:rPr lang="ja-JP" altLang="en-US" sz="1000" dirty="0">
                <a:solidFill>
                  <a:prstClr val="black"/>
                </a:solidFill>
                <a:latin typeface="メイリオ" panose="020B0604030504040204" pitchFamily="50" charset="-128"/>
                <a:ea typeface="メイリオ" panose="020B0604030504040204" pitchFamily="50" charset="-128"/>
              </a:rPr>
              <a:t>　喀痰が出る</a:t>
            </a:r>
            <a:r>
              <a:rPr lang="en-US" altLang="ja-JP" sz="1000" dirty="0">
                <a:solidFill>
                  <a:prstClr val="black"/>
                </a:solidFill>
                <a:latin typeface="メイリオ" panose="020B0604030504040204" pitchFamily="50" charset="-128"/>
                <a:ea typeface="メイリオ" panose="020B0604030504040204" pitchFamily="50" charset="-128"/>
              </a:rPr>
              <a:t>							</a:t>
            </a: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4.</a:t>
            </a:r>
            <a:r>
              <a:rPr lang="ja-JP" altLang="en-US" sz="1000" dirty="0">
                <a:solidFill>
                  <a:prstClr val="black"/>
                </a:solidFill>
                <a:latin typeface="メイリオ" panose="020B0604030504040204" pitchFamily="50" charset="-128"/>
                <a:ea typeface="メイリオ" panose="020B0604030504040204" pitchFamily="50" charset="-128"/>
              </a:rPr>
              <a:t>　食欲がない</a:t>
            </a:r>
            <a:r>
              <a:rPr lang="en-US" altLang="ja-JP" sz="1000" dirty="0">
                <a:solidFill>
                  <a:prstClr val="black"/>
                </a:solidFill>
                <a:latin typeface="メイリオ" panose="020B0604030504040204" pitchFamily="50" charset="-128"/>
                <a:ea typeface="メイリオ" panose="020B0604030504040204" pitchFamily="50" charset="-128"/>
              </a:rPr>
              <a:t>								</a:t>
            </a: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5.</a:t>
            </a:r>
            <a:r>
              <a:rPr lang="ja-JP" altLang="en-US" sz="1000" dirty="0">
                <a:solidFill>
                  <a:prstClr val="black"/>
                </a:solidFill>
                <a:latin typeface="メイリオ" panose="020B0604030504040204" pitchFamily="50" charset="-128"/>
                <a:ea typeface="メイリオ" panose="020B0604030504040204" pitchFamily="50" charset="-128"/>
              </a:rPr>
              <a:t>　</a:t>
            </a:r>
            <a:r>
              <a:rPr lang="en-US" altLang="ja-JP" sz="1000" dirty="0">
                <a:solidFill>
                  <a:prstClr val="black"/>
                </a:solidFill>
                <a:latin typeface="メイリオ" panose="020B0604030504040204" pitchFamily="50" charset="-128"/>
                <a:ea typeface="メイリオ" panose="020B0604030504040204" pitchFamily="50" charset="-128"/>
              </a:rPr>
              <a:t>2</a:t>
            </a:r>
            <a:r>
              <a:rPr lang="ja-JP" altLang="en-US" sz="1000" dirty="0">
                <a:solidFill>
                  <a:prstClr val="black"/>
                </a:solidFill>
                <a:latin typeface="メイリオ" panose="020B0604030504040204" pitchFamily="50" charset="-128"/>
                <a:ea typeface="メイリオ" panose="020B0604030504040204" pitchFamily="50" charset="-128"/>
              </a:rPr>
              <a:t>日以上体がだるくて辛い</a:t>
            </a:r>
            <a:r>
              <a:rPr lang="en-US" altLang="ja-JP" sz="1000" dirty="0">
                <a:solidFill>
                  <a:prstClr val="black"/>
                </a:solidFill>
                <a:latin typeface="メイリオ" panose="020B0604030504040204" pitchFamily="50" charset="-128"/>
                <a:ea typeface="メイリオ" panose="020B0604030504040204" pitchFamily="50" charset="-128"/>
              </a:rPr>
              <a:t>						</a:t>
            </a: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6.</a:t>
            </a:r>
            <a:r>
              <a:rPr lang="ja-JP" altLang="en-US" sz="1000" dirty="0">
                <a:solidFill>
                  <a:prstClr val="black"/>
                </a:solidFill>
                <a:latin typeface="メイリオ" panose="020B0604030504040204" pitchFamily="50" charset="-128"/>
                <a:ea typeface="メイリオ" panose="020B0604030504040204" pitchFamily="50" charset="-128"/>
              </a:rPr>
              <a:t>　味やにおいがわからない</a:t>
            </a:r>
            <a:r>
              <a:rPr lang="en-US" altLang="ja-JP" sz="1000" dirty="0">
                <a:solidFill>
                  <a:prstClr val="black"/>
                </a:solidFill>
                <a:latin typeface="メイリオ" panose="020B0604030504040204" pitchFamily="50" charset="-128"/>
                <a:ea typeface="メイリオ" panose="020B0604030504040204" pitchFamily="50" charset="-128"/>
              </a:rPr>
              <a:t>				</a:t>
            </a: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7.</a:t>
            </a:r>
            <a:r>
              <a:rPr lang="ja-JP" altLang="en-US" sz="1000" dirty="0">
                <a:solidFill>
                  <a:prstClr val="black"/>
                </a:solidFill>
                <a:latin typeface="メイリオ" panose="020B0604030504040204" pitchFamily="50" charset="-128"/>
                <a:ea typeface="メイリオ" panose="020B0604030504040204" pitchFamily="50" charset="-128"/>
              </a:rPr>
              <a:t>　</a:t>
            </a:r>
            <a:r>
              <a:rPr lang="en-US" altLang="ja-JP" sz="1000" dirty="0">
                <a:solidFill>
                  <a:prstClr val="black"/>
                </a:solidFill>
                <a:latin typeface="メイリオ" panose="020B0604030504040204" pitchFamily="50" charset="-128"/>
                <a:ea typeface="メイリオ" panose="020B0604030504040204" pitchFamily="50" charset="-128"/>
              </a:rPr>
              <a:t>2</a:t>
            </a:r>
            <a:r>
              <a:rPr lang="ja-JP" altLang="en-US" sz="1000" dirty="0">
                <a:solidFill>
                  <a:prstClr val="black"/>
                </a:solidFill>
                <a:latin typeface="メイリオ" panose="020B0604030504040204" pitchFamily="50" charset="-128"/>
                <a:ea typeface="メイリオ" panose="020B0604030504040204" pitchFamily="50" charset="-128"/>
              </a:rPr>
              <a:t>日以上息が苦しい</a:t>
            </a:r>
            <a:r>
              <a:rPr lang="en-US" altLang="ja-JP" sz="1000" dirty="0">
                <a:solidFill>
                  <a:prstClr val="black"/>
                </a:solidFill>
                <a:latin typeface="メイリオ" panose="020B0604030504040204" pitchFamily="50" charset="-128"/>
                <a:ea typeface="メイリオ" panose="020B0604030504040204" pitchFamily="50" charset="-128"/>
              </a:rPr>
              <a:t>							</a:t>
            </a: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8.</a:t>
            </a:r>
            <a:r>
              <a:rPr lang="ja-JP" altLang="en-US" sz="1000" dirty="0">
                <a:solidFill>
                  <a:prstClr val="black"/>
                </a:solidFill>
                <a:latin typeface="メイリオ" panose="020B0604030504040204" pitchFamily="50" charset="-128"/>
                <a:ea typeface="メイリオ" panose="020B0604030504040204" pitchFamily="50" charset="-128"/>
              </a:rPr>
              <a:t>　筋肉痛がある</a:t>
            </a:r>
            <a:r>
              <a:rPr lang="en-US" altLang="ja-JP" sz="1000" dirty="0">
                <a:solidFill>
                  <a:prstClr val="black"/>
                </a:solidFill>
                <a:latin typeface="メイリオ" panose="020B0604030504040204" pitchFamily="50" charset="-128"/>
                <a:ea typeface="メイリオ" panose="020B0604030504040204" pitchFamily="50" charset="-128"/>
              </a:rPr>
              <a:t>								</a:t>
            </a: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9.</a:t>
            </a:r>
            <a:r>
              <a:rPr lang="ja-JP" altLang="en-US" sz="1000" dirty="0">
                <a:solidFill>
                  <a:prstClr val="black"/>
                </a:solidFill>
                <a:latin typeface="メイリオ" panose="020B0604030504040204" pitchFamily="50" charset="-128"/>
                <a:ea typeface="メイリオ" panose="020B0604030504040204" pitchFamily="50" charset="-128"/>
              </a:rPr>
              <a:t>　喉が痛い、喉に違和感がある</a:t>
            </a:r>
            <a:r>
              <a:rPr lang="en-US" altLang="ja-JP" sz="1000" dirty="0">
                <a:solidFill>
                  <a:prstClr val="black"/>
                </a:solidFill>
                <a:latin typeface="メイリオ" panose="020B0604030504040204" pitchFamily="50" charset="-128"/>
                <a:ea typeface="メイリオ" panose="020B0604030504040204" pitchFamily="50" charset="-128"/>
              </a:rPr>
              <a:t>						</a:t>
            </a:r>
          </a:p>
          <a:p>
            <a:pPr marL="685817" lvl="1" indent="-263776" defTabSz="422041">
              <a:lnSpc>
                <a:spcPct val="170000"/>
              </a:lnSpc>
              <a:buFont typeface="Wingdings" charset="2"/>
              <a:buChar char="p"/>
            </a:pPr>
            <a:r>
              <a:rPr lang="en-US" altLang="ja-JP" sz="1000" dirty="0">
                <a:solidFill>
                  <a:prstClr val="black"/>
                </a:solidFill>
                <a:latin typeface="メイリオ" panose="020B0604030504040204" pitchFamily="50" charset="-128"/>
                <a:ea typeface="メイリオ" panose="020B0604030504040204" pitchFamily="50" charset="-128"/>
              </a:rPr>
              <a:t>10.</a:t>
            </a:r>
            <a:r>
              <a:rPr lang="ja-JP" altLang="en-US" sz="1000" dirty="0">
                <a:solidFill>
                  <a:prstClr val="black"/>
                </a:solidFill>
                <a:latin typeface="メイリオ" panose="020B0604030504040204" pitchFamily="50" charset="-128"/>
                <a:ea typeface="メイリオ" panose="020B0604030504040204" pitchFamily="50" charset="-128"/>
              </a:rPr>
              <a:t>　頭が痛い</a:t>
            </a:r>
            <a:r>
              <a:rPr lang="en-US" altLang="ja-JP" sz="1000" dirty="0">
                <a:solidFill>
                  <a:prstClr val="black"/>
                </a:solidFill>
                <a:latin typeface="メイリオ" panose="020B0604030504040204" pitchFamily="50" charset="-128"/>
                <a:ea typeface="メイリオ" panose="020B0604030504040204" pitchFamily="50" charset="-128"/>
              </a:rPr>
              <a:t>				</a:t>
            </a:r>
            <a:r>
              <a:rPr lang="en-US" altLang="ja-JP" sz="1000" dirty="0">
                <a:solidFill>
                  <a:prstClr val="black"/>
                </a:solidFill>
                <a:latin typeface="Calibri"/>
                <a:ea typeface="ＭＳ Ｐゴシック" panose="020B0600070205080204" pitchFamily="50" charset="-128"/>
              </a:rPr>
              <a:t>			</a:t>
            </a:r>
            <a:r>
              <a:rPr lang="ja-JP" altLang="en-US" sz="1000" dirty="0">
                <a:solidFill>
                  <a:prstClr val="black"/>
                </a:solidFill>
                <a:latin typeface="Calibri"/>
                <a:ea typeface="ＭＳ Ｐゴシック" panose="020B0600070205080204" pitchFamily="50" charset="-128"/>
              </a:rPr>
              <a:t>　</a:t>
            </a:r>
            <a:r>
              <a:rPr lang="en-US" altLang="ja-JP" sz="1000" dirty="0">
                <a:solidFill>
                  <a:prstClr val="black"/>
                </a:solidFill>
                <a:latin typeface="Calibri"/>
                <a:ea typeface="ＭＳ Ｐゴシック" panose="020B0600070205080204" pitchFamily="50" charset="-128"/>
              </a:rPr>
              <a:t>			</a:t>
            </a:r>
          </a:p>
        </p:txBody>
      </p:sp>
      <p:sp>
        <p:nvSpPr>
          <p:cNvPr id="9" name="正方形/長方形 8"/>
          <p:cNvSpPr/>
          <p:nvPr/>
        </p:nvSpPr>
        <p:spPr>
          <a:xfrm>
            <a:off x="420764" y="705624"/>
            <a:ext cx="6098744" cy="5025915"/>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22041"/>
            <a:endParaRPr lang="ja-JP" altLang="en-US" sz="1662">
              <a:solidFill>
                <a:prstClr val="white"/>
              </a:solidFill>
              <a:latin typeface="Calibri"/>
              <a:ea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E0B7AD9C-A7F2-4C35-8B04-540C3EB4FC85}"/>
              </a:ext>
            </a:extLst>
          </p:cNvPr>
          <p:cNvSpPr txBox="1"/>
          <p:nvPr/>
        </p:nvSpPr>
        <p:spPr>
          <a:xfrm>
            <a:off x="3286344" y="312385"/>
            <a:ext cx="3512389" cy="348095"/>
          </a:xfrm>
          <a:prstGeom prst="rect">
            <a:avLst/>
          </a:prstGeom>
          <a:noFill/>
        </p:spPr>
        <p:txBody>
          <a:bodyPr wrap="square" rtlCol="0">
            <a:spAutoFit/>
          </a:bodyPr>
          <a:lstStyle/>
          <a:p>
            <a:pPr defTabSz="422041"/>
            <a:r>
              <a:rPr lang="ja-JP" altLang="en-US" sz="900" b="1" dirty="0">
                <a:solidFill>
                  <a:prstClr val="black"/>
                </a:solidFill>
                <a:latin typeface="Calibri"/>
                <a:ea typeface="ＭＳ Ｐゴシック" panose="020B0600070205080204" pitchFamily="50" charset="-128"/>
              </a:rPr>
              <a:t>学籍番号</a:t>
            </a:r>
            <a:r>
              <a:rPr lang="ja-JP" altLang="en-US" sz="1200" b="1" dirty="0">
                <a:solidFill>
                  <a:prstClr val="black"/>
                </a:solidFill>
                <a:latin typeface="Calibri"/>
                <a:ea typeface="ＭＳ Ｐゴシック" panose="020B0600070205080204" pitchFamily="50" charset="-128"/>
              </a:rPr>
              <a:t>　　　　　　　　　　</a:t>
            </a:r>
            <a:r>
              <a:rPr lang="ja-JP" altLang="en-US" sz="900" b="1" dirty="0">
                <a:solidFill>
                  <a:prstClr val="black"/>
                </a:solidFill>
                <a:latin typeface="Calibri"/>
                <a:ea typeface="ＭＳ Ｐゴシック" panose="020B0600070205080204" pitchFamily="50" charset="-128"/>
              </a:rPr>
              <a:t>氏名</a:t>
            </a:r>
            <a:r>
              <a:rPr lang="ja-JP" altLang="en-US" sz="1050" b="1" u="sng" dirty="0">
                <a:solidFill>
                  <a:prstClr val="black"/>
                </a:solidFill>
                <a:latin typeface="Calibri"/>
                <a:ea typeface="ＭＳ Ｐゴシック" panose="020B0600070205080204" pitchFamily="50" charset="-128"/>
              </a:rPr>
              <a:t>　　　　　　　　　　　　　　　　</a:t>
            </a:r>
            <a:r>
              <a:rPr lang="ja-JP" altLang="en-US" sz="1200" b="1" u="sng" dirty="0">
                <a:solidFill>
                  <a:prstClr val="black"/>
                </a:solidFill>
                <a:latin typeface="Calibri"/>
                <a:ea typeface="ＭＳ Ｐゴシック" panose="020B0600070205080204" pitchFamily="50" charset="-128"/>
              </a:rPr>
              <a:t>　　　　　</a:t>
            </a:r>
            <a:r>
              <a:rPr lang="ja-JP" altLang="en-US" sz="1200" b="1" dirty="0">
                <a:solidFill>
                  <a:prstClr val="black"/>
                </a:solidFill>
                <a:latin typeface="Calibri"/>
                <a:ea typeface="ＭＳ Ｐゴシック" panose="020B0600070205080204" pitchFamily="50" charset="-128"/>
              </a:rPr>
              <a:t>　</a:t>
            </a:r>
            <a:r>
              <a:rPr lang="ja-JP" altLang="en-US" sz="1000" b="1" u="sng" dirty="0">
                <a:solidFill>
                  <a:prstClr val="black"/>
                </a:solidFill>
              </a:rPr>
              <a:t>　　　　　　　　　　</a:t>
            </a:r>
            <a:r>
              <a:rPr lang="ja-JP" altLang="en-US" sz="1000" b="1" u="sng" dirty="0">
                <a:solidFill>
                  <a:prstClr val="black"/>
                </a:solidFill>
                <a:latin typeface="Calibri"/>
                <a:ea typeface="ＭＳ Ｐゴシック" panose="020B0600070205080204" pitchFamily="50" charset="-128"/>
              </a:rPr>
              <a:t>　　　　　　　　　　　　　　　　</a:t>
            </a:r>
            <a:r>
              <a:rPr lang="ja-JP" altLang="en-US" sz="1200" b="1" u="sng" dirty="0">
                <a:solidFill>
                  <a:prstClr val="black"/>
                </a:solidFill>
                <a:latin typeface="Calibri"/>
                <a:ea typeface="ＭＳ Ｐゴシック" panose="020B0600070205080204" pitchFamily="50" charset="-128"/>
              </a:rPr>
              <a:t>　　　　　　　　　　　　　</a:t>
            </a:r>
            <a:r>
              <a:rPr lang="ja-JP" altLang="en-US" sz="1662" b="1" dirty="0">
                <a:solidFill>
                  <a:prstClr val="black"/>
                </a:solidFill>
                <a:latin typeface="Calibri"/>
                <a:ea typeface="ＭＳ Ｐゴシック" panose="020B0600070205080204" pitchFamily="50" charset="-128"/>
              </a:rPr>
              <a:t>　　　　　</a:t>
            </a:r>
            <a:endParaRPr lang="ja-JP" altLang="en-US" sz="1662" b="1" u="sng" dirty="0">
              <a:solidFill>
                <a:prstClr val="black"/>
              </a:solidFill>
              <a:latin typeface="Calibri"/>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264E0591-10D6-480B-87F9-7572094985BB}"/>
              </a:ext>
            </a:extLst>
          </p:cNvPr>
          <p:cNvSpPr txBox="1"/>
          <p:nvPr/>
        </p:nvSpPr>
        <p:spPr>
          <a:xfrm>
            <a:off x="2050173" y="5722114"/>
            <a:ext cx="4605748" cy="261610"/>
          </a:xfrm>
          <a:prstGeom prst="rect">
            <a:avLst/>
          </a:prstGeom>
          <a:noFill/>
        </p:spPr>
        <p:txBody>
          <a:bodyPr wrap="none" rtlCol="0">
            <a:spAutoFit/>
          </a:bodyPr>
          <a:lstStyle/>
          <a:p>
            <a:pPr defTabSz="422041"/>
            <a:r>
              <a:rPr lang="ja-JP" altLang="en-US" sz="1100" dirty="0">
                <a:solidFill>
                  <a:prstClr val="black"/>
                </a:solidFill>
                <a:latin typeface="Calibri"/>
                <a:ea typeface="ＭＳ Ｐゴシック" panose="020B0600070205080204" pitchFamily="50" charset="-128"/>
              </a:rPr>
              <a:t>　　　（</a:t>
            </a:r>
            <a:r>
              <a:rPr lang="ja-JP" altLang="en-US" sz="1000" dirty="0">
                <a:solidFill>
                  <a:prstClr val="black"/>
                </a:solidFill>
                <a:latin typeface="Calibri"/>
                <a:ea typeface="ＭＳ Ｐゴシック" panose="020B0600070205080204" pitchFamily="50" charset="-128"/>
              </a:rPr>
              <a:t>参考）山梨大学附属病院感染制御部作成</a:t>
            </a:r>
            <a:r>
              <a:rPr lang="en-US" altLang="ja-JP" sz="1000" dirty="0"/>
              <a:t>COVID</a:t>
            </a:r>
            <a:r>
              <a:rPr lang="ja-JP" altLang="en-US" sz="1000" dirty="0"/>
              <a:t>スクリーナー</a:t>
            </a:r>
            <a:r>
              <a:rPr lang="ja-JP" altLang="en-US" sz="1000" dirty="0">
                <a:solidFill>
                  <a:prstClr val="black"/>
                </a:solidFill>
                <a:latin typeface="Calibri"/>
                <a:ea typeface="ＭＳ Ｐゴシック" panose="020B0600070205080204" pitchFamily="50" charset="-128"/>
              </a:rPr>
              <a:t>　</a:t>
            </a:r>
            <a:r>
              <a:rPr lang="en-US" altLang="ja-JP" sz="1000" dirty="0">
                <a:solidFill>
                  <a:prstClr val="black"/>
                </a:solidFill>
                <a:latin typeface="Calibri"/>
                <a:ea typeface="ＭＳ Ｐゴシック" panose="020B0600070205080204" pitchFamily="50" charset="-128"/>
              </a:rPr>
              <a:t>ver.20200511</a:t>
            </a:r>
            <a:endParaRPr lang="ja-JP" altLang="en-US" sz="1000" dirty="0">
              <a:solidFill>
                <a:prstClr val="black"/>
              </a:solidFill>
              <a:latin typeface="Calibri"/>
              <a:ea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DF6C2567-08F6-4DC7-BDE1-90F085919699}"/>
              </a:ext>
            </a:extLst>
          </p:cNvPr>
          <p:cNvSpPr txBox="1"/>
          <p:nvPr/>
        </p:nvSpPr>
        <p:spPr>
          <a:xfrm>
            <a:off x="4708186" y="6021957"/>
            <a:ext cx="1811319" cy="1797544"/>
          </a:xfrm>
          <a:prstGeom prst="rect">
            <a:avLst/>
          </a:prstGeom>
          <a:solidFill>
            <a:srgbClr val="DCF0C6"/>
          </a:solidFill>
          <a:ln>
            <a:solidFill>
              <a:schemeClr val="tx1"/>
            </a:solidFill>
            <a:prstDash val="sysDash"/>
          </a:ln>
        </p:spPr>
        <p:txBody>
          <a:bodyPr wrap="square" lIns="108000" tIns="46800" rIns="108000" bIns="46800" rtlCol="0">
            <a:spAutoFit/>
          </a:bodyPr>
          <a:lstStyle/>
          <a:p>
            <a:pPr algn="ctr"/>
            <a:r>
              <a:rPr kumimoji="1" lang="ja-JP" altLang="en-US" sz="400" dirty="0">
                <a:latin typeface="+mn-ea"/>
                <a:cs typeface="Arial"/>
              </a:rPr>
              <a:t>　　</a:t>
            </a:r>
            <a:endParaRPr kumimoji="1" lang="en-US" altLang="ja-JP" sz="400" dirty="0">
              <a:latin typeface="+mn-ea"/>
              <a:cs typeface="Arial"/>
            </a:endParaRPr>
          </a:p>
          <a:p>
            <a:pPr algn="ctr"/>
            <a:r>
              <a:rPr kumimoji="1" lang="ja-JP" altLang="en-US" sz="1000" dirty="0">
                <a:latin typeface="+mn-ea"/>
                <a:cs typeface="Arial"/>
              </a:rPr>
              <a:t>附属病院ＰＣＲ検査紹介</a:t>
            </a:r>
            <a:endParaRPr kumimoji="1" lang="en-US" altLang="ja-JP" sz="1000" dirty="0">
              <a:latin typeface="+mn-ea"/>
              <a:cs typeface="Arial"/>
            </a:endParaRPr>
          </a:p>
          <a:p>
            <a:pPr algn="ctr"/>
            <a:r>
              <a:rPr kumimoji="1" lang="ja-JP" altLang="en-US" sz="1000" dirty="0">
                <a:latin typeface="+mn-ea"/>
                <a:cs typeface="Arial"/>
              </a:rPr>
              <a:t>担当部所</a:t>
            </a:r>
            <a:endParaRPr kumimoji="1" lang="en-US" altLang="ja-JP" sz="1000" dirty="0">
              <a:latin typeface="+mn-ea"/>
              <a:cs typeface="Arial"/>
            </a:endParaRPr>
          </a:p>
          <a:p>
            <a:pPr algn="ctr"/>
            <a:endParaRPr kumimoji="1" lang="en-US" altLang="ja-JP" sz="900" dirty="0">
              <a:latin typeface="Arial"/>
              <a:cs typeface="Arial"/>
            </a:endParaRPr>
          </a:p>
          <a:p>
            <a:r>
              <a:rPr lang="ja-JP" altLang="en-US" sz="800" dirty="0">
                <a:latin typeface="Arial"/>
                <a:cs typeface="Arial"/>
              </a:rPr>
              <a:t>◆</a:t>
            </a:r>
            <a:r>
              <a:rPr lang="ja-JP" altLang="en-US" sz="1000" dirty="0">
                <a:latin typeface="Arial"/>
                <a:cs typeface="Arial"/>
              </a:rPr>
              <a:t>甲府キャンパス所属者</a:t>
            </a:r>
            <a:endParaRPr lang="en-US" altLang="ja-JP" sz="1000" dirty="0">
              <a:latin typeface="Arial"/>
              <a:cs typeface="Arial"/>
            </a:endParaRPr>
          </a:p>
          <a:p>
            <a:r>
              <a:rPr lang="ja-JP" altLang="en-US" sz="600" dirty="0">
                <a:latin typeface="Arial"/>
                <a:cs typeface="Arial"/>
              </a:rPr>
              <a:t>　　</a:t>
            </a:r>
            <a:endParaRPr lang="en-US" altLang="ja-JP" sz="600" dirty="0">
              <a:latin typeface="Arial"/>
              <a:cs typeface="Arial"/>
            </a:endParaRPr>
          </a:p>
          <a:p>
            <a:r>
              <a:rPr kumimoji="1" lang="ja-JP" altLang="en-US" sz="1000" dirty="0">
                <a:latin typeface="Arial"/>
                <a:cs typeface="Arial"/>
              </a:rPr>
              <a:t>　学生支援課　</a:t>
            </a:r>
            <a:r>
              <a:rPr kumimoji="1" lang="en-US" altLang="ja-JP" sz="1000" dirty="0">
                <a:latin typeface="Arial"/>
                <a:cs typeface="Arial"/>
              </a:rPr>
              <a:t>055-220-8045</a:t>
            </a:r>
          </a:p>
          <a:p>
            <a:endParaRPr kumimoji="1" lang="en-US" altLang="ja-JP" sz="1000" dirty="0">
              <a:latin typeface="Arial"/>
              <a:cs typeface="Arial"/>
            </a:endParaRPr>
          </a:p>
          <a:p>
            <a:r>
              <a:rPr lang="ja-JP" altLang="en-US" sz="800" dirty="0">
                <a:latin typeface="Arial"/>
                <a:cs typeface="Arial"/>
              </a:rPr>
              <a:t>◆</a:t>
            </a:r>
            <a:r>
              <a:rPr kumimoji="1" lang="ja-JP" altLang="en-US" sz="1000" dirty="0">
                <a:latin typeface="Arial"/>
                <a:cs typeface="Arial"/>
              </a:rPr>
              <a:t>医学部キャンパス所属者</a:t>
            </a:r>
            <a:endParaRPr kumimoji="1" lang="en-US" altLang="ja-JP" sz="1000" dirty="0">
              <a:latin typeface="Arial"/>
              <a:cs typeface="Arial"/>
            </a:endParaRPr>
          </a:p>
          <a:p>
            <a:r>
              <a:rPr kumimoji="1" lang="ja-JP" altLang="en-US" sz="600" dirty="0">
                <a:latin typeface="Arial"/>
                <a:cs typeface="Arial"/>
              </a:rPr>
              <a:t>　　</a:t>
            </a:r>
            <a:endParaRPr kumimoji="1" lang="en-US" altLang="ja-JP" sz="600" dirty="0">
              <a:latin typeface="Arial"/>
              <a:cs typeface="Arial"/>
            </a:endParaRPr>
          </a:p>
          <a:p>
            <a:pPr>
              <a:lnSpc>
                <a:spcPts val="1300"/>
              </a:lnSpc>
            </a:pPr>
            <a:r>
              <a:rPr kumimoji="1" lang="ja-JP" altLang="en-US" sz="1000" dirty="0">
                <a:latin typeface="Arial"/>
                <a:cs typeface="Arial"/>
              </a:rPr>
              <a:t>　学務課学生グループ</a:t>
            </a:r>
            <a:endParaRPr lang="en-US" altLang="ja-JP" sz="1000" dirty="0">
              <a:latin typeface="Arial"/>
              <a:cs typeface="Arial"/>
            </a:endParaRPr>
          </a:p>
          <a:p>
            <a:pPr>
              <a:lnSpc>
                <a:spcPts val="1300"/>
              </a:lnSpc>
            </a:pPr>
            <a:r>
              <a:rPr kumimoji="1" lang="ja-JP" altLang="en-US" sz="1000" dirty="0">
                <a:latin typeface="Arial"/>
                <a:cs typeface="Arial"/>
              </a:rPr>
              <a:t>　　　　　　　 　　</a:t>
            </a:r>
            <a:r>
              <a:rPr kumimoji="1" lang="en-US" altLang="ja-JP" sz="1000" dirty="0">
                <a:latin typeface="Arial"/>
                <a:cs typeface="Arial"/>
              </a:rPr>
              <a:t>055-273-9346</a:t>
            </a:r>
            <a:endParaRPr lang="en-US" altLang="ja-JP" sz="1000" dirty="0">
              <a:latin typeface="Arial"/>
              <a:cs typeface="Arial"/>
            </a:endParaRPr>
          </a:p>
          <a:p>
            <a:r>
              <a:rPr kumimoji="1" lang="ja-JP" altLang="en-US" sz="400" dirty="0">
                <a:latin typeface="Arial"/>
                <a:cs typeface="Arial"/>
              </a:rPr>
              <a:t>　　</a:t>
            </a:r>
            <a:endParaRPr kumimoji="1" lang="en-US" altLang="ja-JP" sz="400" dirty="0">
              <a:latin typeface="Arial"/>
              <a:cs typeface="Arial"/>
            </a:endParaRPr>
          </a:p>
        </p:txBody>
      </p:sp>
      <p:cxnSp>
        <p:nvCxnSpPr>
          <p:cNvPr id="13" name="直線コネクタ 12"/>
          <p:cNvCxnSpPr>
            <a:cxnSpLocks/>
          </p:cNvCxnSpPr>
          <p:nvPr/>
        </p:nvCxnSpPr>
        <p:spPr>
          <a:xfrm>
            <a:off x="3343275" y="642753"/>
            <a:ext cx="3176228" cy="7188"/>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4" name="テキスト ボックス 13"/>
          <p:cNvSpPr txBox="1"/>
          <p:nvPr/>
        </p:nvSpPr>
        <p:spPr>
          <a:xfrm>
            <a:off x="604679" y="7896868"/>
            <a:ext cx="5652509" cy="1107996"/>
          </a:xfrm>
          <a:prstGeom prst="rect">
            <a:avLst/>
          </a:prstGeom>
          <a:noFill/>
          <a:ln>
            <a:solidFill>
              <a:schemeClr val="tx2"/>
            </a:solidFill>
          </a:ln>
        </p:spPr>
        <p:txBody>
          <a:bodyPr wrap="none" rtlCol="0">
            <a:spAutoFit/>
          </a:bodyPr>
          <a:lstStyle/>
          <a:p>
            <a:r>
              <a:rPr kumimoji="1" lang="ja-JP" altLang="en-US" sz="1100" dirty="0"/>
              <a:t>参考）</a:t>
            </a:r>
            <a:endParaRPr kumimoji="1" lang="en-US" altLang="ja-JP" sz="1100" dirty="0"/>
          </a:p>
          <a:p>
            <a:r>
              <a:rPr lang="ja-JP" altLang="en-US" sz="1100" dirty="0"/>
              <a:t>かかりつけ医</a:t>
            </a:r>
            <a:r>
              <a:rPr lang="ja-JP" altLang="en-US" sz="1100"/>
              <a:t>がいない場合や夜間</a:t>
            </a:r>
            <a:r>
              <a:rPr lang="ja-JP" altLang="en-US" sz="1100" dirty="0"/>
              <a:t>・休日などの相談先</a:t>
            </a:r>
            <a:endParaRPr lang="en-US" altLang="ja-JP" sz="1100" dirty="0"/>
          </a:p>
          <a:p>
            <a:r>
              <a:rPr kumimoji="1" lang="ja-JP" altLang="en-US" sz="1100" dirty="0"/>
              <a:t>　　　　山梨県新型コロナウイルス感染症受診・相談センター（</a:t>
            </a:r>
            <a:r>
              <a:rPr kumimoji="1" lang="en-US" altLang="ja-JP" sz="1100" dirty="0"/>
              <a:t>24</a:t>
            </a:r>
            <a:r>
              <a:rPr kumimoji="1" lang="ja-JP" altLang="en-US" sz="1100" dirty="0"/>
              <a:t>時間対応）　</a:t>
            </a:r>
            <a:r>
              <a:rPr kumimoji="1" lang="en-US" altLang="ja-JP" sz="1100" dirty="0"/>
              <a:t>055-223-8896</a:t>
            </a:r>
          </a:p>
          <a:p>
            <a:r>
              <a:rPr lang="ja-JP" altLang="en-US" sz="1100" dirty="0"/>
              <a:t>　　　　　　　　　　　　　　　　　　　　　　　　　　　　外国語対応を希望される方は　</a:t>
            </a:r>
            <a:r>
              <a:rPr lang="en-US" altLang="ja-JP" sz="1100" dirty="0"/>
              <a:t>092-687-7953</a:t>
            </a:r>
          </a:p>
          <a:p>
            <a:r>
              <a:rPr lang="ja-JP" altLang="en-US" sz="1100" dirty="0"/>
              <a:t>　　　</a:t>
            </a:r>
            <a:endParaRPr lang="en-US" altLang="ja-JP" sz="1100" dirty="0"/>
          </a:p>
          <a:p>
            <a:r>
              <a:rPr lang="ja-JP" altLang="en-US" sz="1100" dirty="0"/>
              <a:t>　　　　　甲府市にお住いの方は→甲府市受診・相談センター（</a:t>
            </a:r>
            <a:r>
              <a:rPr lang="en-US" altLang="ja-JP" sz="1100" dirty="0"/>
              <a:t>24</a:t>
            </a:r>
            <a:r>
              <a:rPr lang="ja-JP" altLang="en-US" sz="1100" dirty="0"/>
              <a:t>時間対応）　</a:t>
            </a:r>
            <a:r>
              <a:rPr lang="en-US" altLang="ja-JP" sz="1100" dirty="0"/>
              <a:t>055-237-8952</a:t>
            </a:r>
            <a:r>
              <a:rPr lang="ja-JP" altLang="en-US" sz="1100" dirty="0"/>
              <a:t>　　</a:t>
            </a:r>
            <a:endParaRPr kumimoji="1" lang="ja-JP" altLang="en-US" sz="1100" dirty="0"/>
          </a:p>
        </p:txBody>
      </p:sp>
    </p:spTree>
    <p:extLst>
      <p:ext uri="{BB962C8B-B14F-4D97-AF65-F5344CB8AC3E}">
        <p14:creationId xmlns:p14="http://schemas.microsoft.com/office/powerpoint/2010/main" val="148532805"/>
      </p:ext>
    </p:extLst>
  </p:cSld>
  <p:clrMapOvr>
    <a:masterClrMapping/>
  </p:clrMapOvr>
</p:sld>
</file>

<file path=ppt/theme/theme1.xml><?xml version="1.0" encoding="utf-8"?>
<a:theme xmlns:a="http://schemas.openxmlformats.org/drawingml/2006/main" name="1_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2085</TotalTime>
  <Words>502</Words>
  <Application>Microsoft Office PowerPoint</Application>
  <PresentationFormat>画面に合わせる (4:3)</PresentationFormat>
  <Paragraphs>161</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ＭＳ Ｐゴシック</vt:lpstr>
      <vt:lpstr>ＭＳ 明朝</vt:lpstr>
      <vt:lpstr>メイリオ</vt:lpstr>
      <vt:lpstr>Arial</vt:lpstr>
      <vt:lpstr>Calibri</vt:lpstr>
      <vt:lpstr>Times New Roman</vt:lpstr>
      <vt:lpstr>Wingdings</vt:lpstr>
      <vt:lpstr>1_ホワイト</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雄一朗</dc:creator>
  <cp:lastModifiedBy>IZUMI</cp:lastModifiedBy>
  <cp:revision>205</cp:revision>
  <cp:lastPrinted>2020-11-06T01:19:30Z</cp:lastPrinted>
  <dcterms:created xsi:type="dcterms:W3CDTF">2020-04-10T03:02:10Z</dcterms:created>
  <dcterms:modified xsi:type="dcterms:W3CDTF">2021-05-07T02:44:58Z</dcterms:modified>
</cp:coreProperties>
</file>